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7" r:id="rId3"/>
    <p:sldId id="261" r:id="rId4"/>
    <p:sldId id="260" r:id="rId5"/>
    <p:sldId id="268" r:id="rId6"/>
    <p:sldId id="262" r:id="rId7"/>
    <p:sldId id="263" r:id="rId8"/>
    <p:sldId id="264" r:id="rId9"/>
    <p:sldId id="265" r:id="rId10"/>
    <p:sldId id="257" r:id="rId11"/>
    <p:sldId id="25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0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0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5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9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8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9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9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9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5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70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87046CD2-4268-79C8-3B32-DA46AC3E7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1" b="3408"/>
          <a:stretch/>
        </p:blipFill>
        <p:spPr>
          <a:xfrm>
            <a:off x="20" y="10"/>
            <a:ext cx="1218892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4D22D6-6384-1530-3DC0-4D7D5D40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554" y="856589"/>
            <a:ext cx="5859787" cy="274298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FFFF"/>
                </a:solidFill>
              </a:rPr>
              <a:t>Flexible</a:t>
            </a:r>
            <a:r>
              <a:rPr lang="en-US" dirty="0">
                <a:solidFill>
                  <a:srgbClr val="FFFFFF"/>
                </a:solidFill>
              </a:rPr>
              <a:t> 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AA8DD-B366-A0AC-EEB8-545C95A4D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081" y="3606852"/>
            <a:ext cx="8619289" cy="2569942"/>
          </a:xfrm>
        </p:spPr>
        <p:txBody>
          <a:bodyPr>
            <a:normAutofit/>
          </a:bodyPr>
          <a:lstStyle/>
          <a:p>
            <a:pPr algn="l"/>
            <a:endParaRPr lang="en-US" sz="1800" b="1" i="0" u="none" strike="noStrike" baseline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อบรมขั้นตอน</a:t>
            </a:r>
            <a:r>
              <a:rPr lang="th-TH" sz="44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การเบิกสวัสดิการด้านสุขภาพแบบยืดหยุ่น</a:t>
            </a:r>
          </a:p>
          <a:p>
            <a:r>
              <a:rPr lang="th-TH" sz="44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ผ่านเว็บไซต์ </a:t>
            </a:r>
            <a:r>
              <a:rPr lang="en-US" sz="44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Flexible Benefits</a:t>
            </a:r>
            <a:r>
              <a:rPr lang="th-TH" sz="44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b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16404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11F62-3C74-0879-87BD-477501BC5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69" y="66526"/>
            <a:ext cx="11516061" cy="8918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</a:t>
            </a:r>
            <a:r>
              <a:rPr lang="th-TH" sz="54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การเบิกสวัสดิการด้านสุขภาพแบบยืดหยุ่น </a:t>
            </a:r>
            <a:endParaRPr lang="en-US" sz="5400" b="1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8FDB661-27A6-7D01-7BC1-2E06B85E5BCC}"/>
              </a:ext>
            </a:extLst>
          </p:cNvPr>
          <p:cNvSpPr/>
          <p:nvPr/>
        </p:nvSpPr>
        <p:spPr>
          <a:xfrm>
            <a:off x="406065" y="1251895"/>
            <a:ext cx="3932474" cy="10972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พนักงานมหาวิทยาลัยประจำ</a:t>
            </a:r>
            <a:b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B C D E EF EP F</a:t>
            </a: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DA913796-3730-FF8C-3AA7-AF4CF262B572}"/>
              </a:ext>
            </a:extLst>
          </p:cNvPr>
          <p:cNvSpPr/>
          <p:nvPr/>
        </p:nvSpPr>
        <p:spPr>
          <a:xfrm>
            <a:off x="1197797" y="2740408"/>
            <a:ext cx="1664208" cy="125073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Login</a:t>
            </a:r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70E72712-21AA-4A35-8819-D8B0484100F3}"/>
              </a:ext>
            </a:extLst>
          </p:cNvPr>
          <p:cNvSpPr/>
          <p:nvPr/>
        </p:nvSpPr>
        <p:spPr>
          <a:xfrm>
            <a:off x="573934" y="4382372"/>
            <a:ext cx="2755781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กรอกข้อมูลการขอเบิก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215404D-66A3-DAA0-44BC-6116CA814AF8}"/>
              </a:ext>
            </a:extLst>
          </p:cNvPr>
          <p:cNvSpPr/>
          <p:nvPr/>
        </p:nvSpPr>
        <p:spPr>
          <a:xfrm>
            <a:off x="5286534" y="1251895"/>
            <a:ext cx="2484058" cy="109728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ส่วนงาน/หน่วยงาน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BFE0A1E-7DB9-148A-AD20-5F312CAB1AA7}"/>
              </a:ext>
            </a:extLst>
          </p:cNvPr>
          <p:cNvSpPr/>
          <p:nvPr/>
        </p:nvSpPr>
        <p:spPr>
          <a:xfrm>
            <a:off x="8842645" y="1256651"/>
            <a:ext cx="2810224" cy="10972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กองบริหารงานบุคคล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id="{12A01641-3380-EEFE-65A5-95BC37FCE49A}"/>
              </a:ext>
            </a:extLst>
          </p:cNvPr>
          <p:cNvSpPr/>
          <p:nvPr/>
        </p:nvSpPr>
        <p:spPr>
          <a:xfrm>
            <a:off x="5418446" y="4172458"/>
            <a:ext cx="1786318" cy="128378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ตรวจสอบ</a:t>
            </a:r>
            <a:b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973E4B0-B43F-6368-0A78-2573F7EFE596}"/>
              </a:ext>
            </a:extLst>
          </p:cNvPr>
          <p:cNvCxnSpPr>
            <a:cxnSpLocks/>
          </p:cNvCxnSpPr>
          <p:nvPr/>
        </p:nvCxnSpPr>
        <p:spPr>
          <a:xfrm flipV="1">
            <a:off x="2058403" y="5320268"/>
            <a:ext cx="0" cy="316997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E429D77-2C44-264C-8011-79EBA650F49B}"/>
              </a:ext>
            </a:extLst>
          </p:cNvPr>
          <p:cNvSpPr txBox="1"/>
          <p:nvPr/>
        </p:nvSpPr>
        <p:spPr>
          <a:xfrm>
            <a:off x="3372746" y="5406432"/>
            <a:ext cx="204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FF0000"/>
                </a:solidFill>
              </a:rPr>
              <a:t>ข้อมูลไม่ถูกต้อง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007A1C3-7943-75A0-C07D-A60436EDF2D0}"/>
              </a:ext>
            </a:extLst>
          </p:cNvPr>
          <p:cNvCxnSpPr>
            <a:cxnSpLocks/>
            <a:endCxn id="21" idx="2"/>
          </p:cNvCxnSpPr>
          <p:nvPr/>
        </p:nvCxnSpPr>
        <p:spPr>
          <a:xfrm flipV="1">
            <a:off x="6311605" y="5456242"/>
            <a:ext cx="0" cy="20298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9AA5F7-E4D2-D4B5-1F44-58A1F00627A2}"/>
              </a:ext>
            </a:extLst>
          </p:cNvPr>
          <p:cNvCxnSpPr/>
          <p:nvPr/>
        </p:nvCxnSpPr>
        <p:spPr>
          <a:xfrm>
            <a:off x="2038947" y="5660473"/>
            <a:ext cx="1601979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4490A87-9256-5131-70B0-CEA6F636FD25}"/>
              </a:ext>
            </a:extLst>
          </p:cNvPr>
          <p:cNvCxnSpPr>
            <a:cxnSpLocks/>
          </p:cNvCxnSpPr>
          <p:nvPr/>
        </p:nvCxnSpPr>
        <p:spPr>
          <a:xfrm>
            <a:off x="5074970" y="5648243"/>
            <a:ext cx="1263137" cy="2195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12845D6-6EAB-2CB5-031F-7692E476A888}"/>
              </a:ext>
            </a:extLst>
          </p:cNvPr>
          <p:cNvCxnSpPr>
            <a:endCxn id="16" idx="0"/>
          </p:cNvCxnSpPr>
          <p:nvPr/>
        </p:nvCxnSpPr>
        <p:spPr>
          <a:xfrm>
            <a:off x="2029901" y="2349175"/>
            <a:ext cx="0" cy="39123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0D96FDD-75E9-B063-55CC-4A7BE6C8F29F}"/>
              </a:ext>
            </a:extLst>
          </p:cNvPr>
          <p:cNvCxnSpPr>
            <a:stCxn id="16" idx="2"/>
          </p:cNvCxnSpPr>
          <p:nvPr/>
        </p:nvCxnSpPr>
        <p:spPr>
          <a:xfrm>
            <a:off x="2029901" y="3991139"/>
            <a:ext cx="0" cy="39123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iamond 39">
            <a:extLst>
              <a:ext uri="{FF2B5EF4-FFF2-40B4-BE49-F238E27FC236}">
                <a16:creationId xmlns:a16="http://schemas.microsoft.com/office/drawing/2014/main" id="{A7383B21-32DB-5BED-59D6-20D561548026}"/>
              </a:ext>
            </a:extLst>
          </p:cNvPr>
          <p:cNvSpPr/>
          <p:nvPr/>
        </p:nvSpPr>
        <p:spPr>
          <a:xfrm>
            <a:off x="9298997" y="4188984"/>
            <a:ext cx="1786318" cy="125073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เสนอปธ.</a:t>
            </a:r>
            <a:b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เพื่ออนุมัติ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E9F8132-73E7-45E8-BA3E-EE071C9E6954}"/>
              </a:ext>
            </a:extLst>
          </p:cNvPr>
          <p:cNvCxnSpPr>
            <a:cxnSpLocks/>
          </p:cNvCxnSpPr>
          <p:nvPr/>
        </p:nvCxnSpPr>
        <p:spPr>
          <a:xfrm flipV="1">
            <a:off x="10216143" y="5406432"/>
            <a:ext cx="0" cy="642121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6A29B96-7071-18BE-7267-B733A99C8FB3}"/>
              </a:ext>
            </a:extLst>
          </p:cNvPr>
          <p:cNvCxnSpPr>
            <a:cxnSpLocks/>
          </p:cNvCxnSpPr>
          <p:nvPr/>
        </p:nvCxnSpPr>
        <p:spPr>
          <a:xfrm>
            <a:off x="8593788" y="6048553"/>
            <a:ext cx="1644354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6725908-AFF7-8AA8-750A-7838307869EC}"/>
              </a:ext>
            </a:extLst>
          </p:cNvPr>
          <p:cNvSpPr txBox="1"/>
          <p:nvPr/>
        </p:nvSpPr>
        <p:spPr>
          <a:xfrm>
            <a:off x="6868796" y="5817721"/>
            <a:ext cx="204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FF0000"/>
                </a:solidFill>
              </a:rPr>
              <a:t>ข้อมูลไม่ถูกต้อง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89EBA68-81A2-4399-9ED4-731A01A3A8F0}"/>
              </a:ext>
            </a:extLst>
          </p:cNvPr>
          <p:cNvCxnSpPr>
            <a:cxnSpLocks/>
          </p:cNvCxnSpPr>
          <p:nvPr/>
        </p:nvCxnSpPr>
        <p:spPr>
          <a:xfrm>
            <a:off x="2058403" y="6048553"/>
            <a:ext cx="5146363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0B0C981-672A-89C9-E9E2-1FCC62CCDAAA}"/>
              </a:ext>
            </a:extLst>
          </p:cNvPr>
          <p:cNvCxnSpPr>
            <a:cxnSpLocks/>
            <a:stCxn id="18" idx="2"/>
            <a:endCxn id="21" idx="1"/>
          </p:cNvCxnSpPr>
          <p:nvPr/>
        </p:nvCxnSpPr>
        <p:spPr>
          <a:xfrm flipV="1">
            <a:off x="3215415" y="4814350"/>
            <a:ext cx="2203031" cy="2522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A1919D3-F29C-2B6E-D178-1F1607DB8F5F}"/>
              </a:ext>
            </a:extLst>
          </p:cNvPr>
          <p:cNvCxnSpPr>
            <a:cxnSpLocks/>
          </p:cNvCxnSpPr>
          <p:nvPr/>
        </p:nvCxnSpPr>
        <p:spPr>
          <a:xfrm flipV="1">
            <a:off x="2069488" y="5659222"/>
            <a:ext cx="0" cy="389331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5825309-9F55-CCEA-A510-BF580BEDE9BA}"/>
              </a:ext>
            </a:extLst>
          </p:cNvPr>
          <p:cNvCxnSpPr>
            <a:cxnSpLocks/>
            <a:endCxn id="40" idx="1"/>
          </p:cNvCxnSpPr>
          <p:nvPr/>
        </p:nvCxnSpPr>
        <p:spPr>
          <a:xfrm flipV="1">
            <a:off x="7113103" y="4814350"/>
            <a:ext cx="2185894" cy="302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19F0336-B22A-81A3-47E0-7332F881B957}"/>
              </a:ext>
            </a:extLst>
          </p:cNvPr>
          <p:cNvSpPr txBox="1"/>
          <p:nvPr/>
        </p:nvSpPr>
        <p:spPr>
          <a:xfrm>
            <a:off x="6932498" y="4313062"/>
            <a:ext cx="204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ข้อมูลถูกต้อง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378784A-C45B-2E61-F69C-A306C548E8BA}"/>
              </a:ext>
            </a:extLst>
          </p:cNvPr>
          <p:cNvCxnSpPr>
            <a:cxnSpLocks/>
          </p:cNvCxnSpPr>
          <p:nvPr/>
        </p:nvCxnSpPr>
        <p:spPr>
          <a:xfrm>
            <a:off x="10604757" y="4814350"/>
            <a:ext cx="1587243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80E697B-1710-DDA9-AF5B-53C57D42321E}"/>
              </a:ext>
            </a:extLst>
          </p:cNvPr>
          <p:cNvGrpSpPr/>
          <p:nvPr/>
        </p:nvGrpSpPr>
        <p:grpSpPr>
          <a:xfrm>
            <a:off x="146466" y="809446"/>
            <a:ext cx="4346279" cy="5874115"/>
            <a:chOff x="184827" y="817123"/>
            <a:chExt cx="4346279" cy="5874115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8969EEC8-CF2D-AD3B-153E-377C191A5FA1}"/>
                </a:ext>
              </a:extLst>
            </p:cNvPr>
            <p:cNvSpPr/>
            <p:nvPr/>
          </p:nvSpPr>
          <p:spPr>
            <a:xfrm>
              <a:off x="184827" y="817123"/>
              <a:ext cx="4346279" cy="5488620"/>
            </a:xfrm>
            <a:prstGeom prst="roundRect">
              <a:avLst/>
            </a:prstGeom>
            <a:noFill/>
            <a:ln w="666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Decagon 44">
              <a:extLst>
                <a:ext uri="{FF2B5EF4-FFF2-40B4-BE49-F238E27FC236}">
                  <a16:creationId xmlns:a16="http://schemas.microsoft.com/office/drawing/2014/main" id="{3DA44BCA-02D4-2AD0-F98D-EDCB56D447AC}"/>
                </a:ext>
              </a:extLst>
            </p:cNvPr>
            <p:cNvSpPr/>
            <p:nvPr/>
          </p:nvSpPr>
          <p:spPr>
            <a:xfrm>
              <a:off x="644346" y="5920248"/>
              <a:ext cx="878241" cy="770990"/>
            </a:xfrm>
            <a:prstGeom prst="decagon">
              <a:avLst/>
            </a:prstGeom>
            <a:solidFill>
              <a:srgbClr val="92D050"/>
            </a:solidFill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1E602D9-4B76-CE29-D90C-B373B3329AE6}"/>
              </a:ext>
            </a:extLst>
          </p:cNvPr>
          <p:cNvGrpSpPr/>
          <p:nvPr/>
        </p:nvGrpSpPr>
        <p:grpSpPr>
          <a:xfrm>
            <a:off x="8564381" y="790974"/>
            <a:ext cx="3366752" cy="5840942"/>
            <a:chOff x="184827" y="817123"/>
            <a:chExt cx="4346279" cy="5840942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625365DF-49AD-F6F4-5887-B4B9B427A2E1}"/>
                </a:ext>
              </a:extLst>
            </p:cNvPr>
            <p:cNvSpPr/>
            <p:nvPr/>
          </p:nvSpPr>
          <p:spPr>
            <a:xfrm>
              <a:off x="184827" y="817123"/>
              <a:ext cx="4346279" cy="5488620"/>
            </a:xfrm>
            <a:prstGeom prst="roundRect">
              <a:avLst/>
            </a:prstGeom>
            <a:noFill/>
            <a:ln w="666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Decagon 52">
              <a:extLst>
                <a:ext uri="{FF2B5EF4-FFF2-40B4-BE49-F238E27FC236}">
                  <a16:creationId xmlns:a16="http://schemas.microsoft.com/office/drawing/2014/main" id="{67F1954D-B25F-0E18-954F-AF79D088D542}"/>
                </a:ext>
              </a:extLst>
            </p:cNvPr>
            <p:cNvSpPr/>
            <p:nvPr/>
          </p:nvSpPr>
          <p:spPr>
            <a:xfrm>
              <a:off x="595734" y="5887075"/>
              <a:ext cx="878241" cy="770990"/>
            </a:xfrm>
            <a:prstGeom prst="decagon">
              <a:avLst/>
            </a:prstGeom>
            <a:solidFill>
              <a:srgbClr val="92D050"/>
            </a:solidFill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430F8F5-0BE9-E8E9-81EC-1AFDA5852EF0}"/>
              </a:ext>
            </a:extLst>
          </p:cNvPr>
          <p:cNvGrpSpPr/>
          <p:nvPr/>
        </p:nvGrpSpPr>
        <p:grpSpPr>
          <a:xfrm>
            <a:off x="4785028" y="809446"/>
            <a:ext cx="3366752" cy="5840942"/>
            <a:chOff x="184827" y="817123"/>
            <a:chExt cx="4346279" cy="5840942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623C063F-DF09-DB53-34D4-BB0EB1005966}"/>
                </a:ext>
              </a:extLst>
            </p:cNvPr>
            <p:cNvSpPr/>
            <p:nvPr/>
          </p:nvSpPr>
          <p:spPr>
            <a:xfrm>
              <a:off x="184827" y="817123"/>
              <a:ext cx="4346279" cy="5488620"/>
            </a:xfrm>
            <a:prstGeom prst="roundRect">
              <a:avLst/>
            </a:prstGeom>
            <a:noFill/>
            <a:ln w="666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Decagon 49">
              <a:extLst>
                <a:ext uri="{FF2B5EF4-FFF2-40B4-BE49-F238E27FC236}">
                  <a16:creationId xmlns:a16="http://schemas.microsoft.com/office/drawing/2014/main" id="{69AB0947-4170-195D-CCC0-EA921BE75B96}"/>
                </a:ext>
              </a:extLst>
            </p:cNvPr>
            <p:cNvSpPr/>
            <p:nvPr/>
          </p:nvSpPr>
          <p:spPr>
            <a:xfrm>
              <a:off x="595734" y="5887075"/>
              <a:ext cx="878241" cy="770990"/>
            </a:xfrm>
            <a:prstGeom prst="decagon">
              <a:avLst/>
            </a:prstGeom>
            <a:solidFill>
              <a:srgbClr val="92D050"/>
            </a:solidFill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721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F8AC64-4135-E352-0974-C0B62EE9E1D6}"/>
              </a:ext>
            </a:extLst>
          </p:cNvPr>
          <p:cNvSpPr/>
          <p:nvPr/>
        </p:nvSpPr>
        <p:spPr>
          <a:xfrm>
            <a:off x="754253" y="1019272"/>
            <a:ext cx="2484058" cy="109728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ประธานฯ กองทุน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C69EE9B-12EA-CDDA-A15B-EE63FCEBC57A}"/>
              </a:ext>
            </a:extLst>
          </p:cNvPr>
          <p:cNvSpPr/>
          <p:nvPr/>
        </p:nvSpPr>
        <p:spPr>
          <a:xfrm>
            <a:off x="4428822" y="1019272"/>
            <a:ext cx="2484058" cy="109728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กองคลัง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1B82A27-F103-2C3A-17F0-D9A192B5FEEE}"/>
              </a:ext>
            </a:extLst>
          </p:cNvPr>
          <p:cNvCxnSpPr>
            <a:cxnSpLocks/>
          </p:cNvCxnSpPr>
          <p:nvPr/>
        </p:nvCxnSpPr>
        <p:spPr>
          <a:xfrm>
            <a:off x="2999787" y="4606948"/>
            <a:ext cx="1667559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471EEF-24EB-7712-81FF-40802D2BFB15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6630939" y="4565198"/>
            <a:ext cx="2353199" cy="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0E6A508-C547-4169-29D9-D2F35EA4EDE9}"/>
              </a:ext>
            </a:extLst>
          </p:cNvPr>
          <p:cNvSpPr/>
          <p:nvPr/>
        </p:nvSpPr>
        <p:spPr>
          <a:xfrm>
            <a:off x="992777" y="4080439"/>
            <a:ext cx="2007010" cy="972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อนุมัติรายการเบิก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033C74-2956-A7BB-0D44-1FA0C1123CAE}"/>
              </a:ext>
            </a:extLst>
          </p:cNvPr>
          <p:cNvSpPr/>
          <p:nvPr/>
        </p:nvSpPr>
        <p:spPr>
          <a:xfrm>
            <a:off x="4667346" y="4078723"/>
            <a:ext cx="2007010" cy="972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ดำเนินการเบิกจ่าย</a:t>
            </a:r>
            <a:b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เงินสวัสดิการ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BC71757-629B-074E-4FEE-09A4E5AF86E8}"/>
              </a:ext>
            </a:extLst>
          </p:cNvPr>
          <p:cNvSpPr/>
          <p:nvPr/>
        </p:nvSpPr>
        <p:spPr>
          <a:xfrm>
            <a:off x="8214872" y="1019272"/>
            <a:ext cx="3545542" cy="109728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พนักงานมหาวิทยาลัยประจำ</a:t>
            </a:r>
            <a:b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B C D E EF EP F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A506D73-A18A-FCD9-A474-176C9590515D}"/>
              </a:ext>
            </a:extLst>
          </p:cNvPr>
          <p:cNvCxnSpPr>
            <a:cxnSpLocks/>
          </p:cNvCxnSpPr>
          <p:nvPr/>
        </p:nvCxnSpPr>
        <p:spPr>
          <a:xfrm>
            <a:off x="0" y="4606948"/>
            <a:ext cx="992777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63277B8-39A2-7BF5-A37D-41AD38AA3395}"/>
              </a:ext>
            </a:extLst>
          </p:cNvPr>
          <p:cNvSpPr/>
          <p:nvPr/>
        </p:nvSpPr>
        <p:spPr>
          <a:xfrm>
            <a:off x="8984138" y="4078722"/>
            <a:ext cx="2419736" cy="97295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ได้รับเงินค่าสวัสดิการ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13D02B6-9A6D-4423-BFA0-66EFD2AB2F50}"/>
              </a:ext>
            </a:extLst>
          </p:cNvPr>
          <p:cNvGrpSpPr/>
          <p:nvPr/>
        </p:nvGrpSpPr>
        <p:grpSpPr>
          <a:xfrm>
            <a:off x="312906" y="542554"/>
            <a:ext cx="3366752" cy="5840942"/>
            <a:chOff x="184827" y="817123"/>
            <a:chExt cx="4346279" cy="5840942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F44DE3C1-52D5-95F3-9160-1C043BEFB6A7}"/>
                </a:ext>
              </a:extLst>
            </p:cNvPr>
            <p:cNvSpPr/>
            <p:nvPr/>
          </p:nvSpPr>
          <p:spPr>
            <a:xfrm>
              <a:off x="184827" y="817123"/>
              <a:ext cx="4346279" cy="5488620"/>
            </a:xfrm>
            <a:prstGeom prst="roundRect">
              <a:avLst/>
            </a:prstGeom>
            <a:noFill/>
            <a:ln w="666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Decagon 5">
              <a:extLst>
                <a:ext uri="{FF2B5EF4-FFF2-40B4-BE49-F238E27FC236}">
                  <a16:creationId xmlns:a16="http://schemas.microsoft.com/office/drawing/2014/main" id="{BD42D506-EFC2-BCE0-3CDC-8702A7CA8420}"/>
                </a:ext>
              </a:extLst>
            </p:cNvPr>
            <p:cNvSpPr/>
            <p:nvPr/>
          </p:nvSpPr>
          <p:spPr>
            <a:xfrm>
              <a:off x="595734" y="5887075"/>
              <a:ext cx="878241" cy="770990"/>
            </a:xfrm>
            <a:prstGeom prst="decagon">
              <a:avLst/>
            </a:prstGeom>
            <a:solidFill>
              <a:srgbClr val="92D050"/>
            </a:solidFill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4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D965D7E-EC5E-561A-0573-394E2C9D9058}"/>
              </a:ext>
            </a:extLst>
          </p:cNvPr>
          <p:cNvGrpSpPr/>
          <p:nvPr/>
        </p:nvGrpSpPr>
        <p:grpSpPr>
          <a:xfrm>
            <a:off x="4018281" y="542554"/>
            <a:ext cx="8008878" cy="5840942"/>
            <a:chOff x="184827" y="817123"/>
            <a:chExt cx="4346279" cy="5840942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F5913D34-C2A5-9BC4-0922-A8A73747FDFB}"/>
                </a:ext>
              </a:extLst>
            </p:cNvPr>
            <p:cNvSpPr/>
            <p:nvPr/>
          </p:nvSpPr>
          <p:spPr>
            <a:xfrm>
              <a:off x="184827" y="817123"/>
              <a:ext cx="4346279" cy="5488620"/>
            </a:xfrm>
            <a:prstGeom prst="roundRect">
              <a:avLst/>
            </a:prstGeom>
            <a:noFill/>
            <a:ln w="666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cagon 12">
              <a:extLst>
                <a:ext uri="{FF2B5EF4-FFF2-40B4-BE49-F238E27FC236}">
                  <a16:creationId xmlns:a16="http://schemas.microsoft.com/office/drawing/2014/main" id="{273C1C34-0006-EE1A-2BC1-3BE0678D0E0E}"/>
                </a:ext>
              </a:extLst>
            </p:cNvPr>
            <p:cNvSpPr/>
            <p:nvPr/>
          </p:nvSpPr>
          <p:spPr>
            <a:xfrm>
              <a:off x="595734" y="5887075"/>
              <a:ext cx="547850" cy="770990"/>
            </a:xfrm>
            <a:prstGeom prst="decagon">
              <a:avLst/>
            </a:prstGeom>
            <a:solidFill>
              <a:srgbClr val="92D050"/>
            </a:solidFill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470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87046CD2-4268-79C8-3B32-DA46AC3E7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1" b="3408"/>
          <a:stretch/>
        </p:blipFill>
        <p:spPr>
          <a:xfrm>
            <a:off x="3079" y="-34628"/>
            <a:ext cx="1218892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4D22D6-6384-1530-3DC0-4D7D5D40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614" y="173933"/>
            <a:ext cx="9676707" cy="1111931"/>
          </a:xfrm>
        </p:spPr>
        <p:txBody>
          <a:bodyPr>
            <a:normAutofit/>
          </a:bodyPr>
          <a:lstStyle/>
          <a:p>
            <a:pPr algn="l"/>
            <a:r>
              <a:rPr lang="th-TH" sz="66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พนักงานประจำ </a:t>
            </a:r>
            <a:r>
              <a:rPr lang="en-US" sz="66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Type F</a:t>
            </a:r>
            <a:r>
              <a:rPr lang="th-TH" sz="66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6600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AA8DD-B366-A0AC-EEB8-545C95A4D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136" y="1116212"/>
            <a:ext cx="10075205" cy="5363575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b="1" i="0" u="none" strike="noStrike" baseline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685800" indent="-685800">
              <a:buFontTx/>
              <a:buChar char="-"/>
            </a:pP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Flow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การอนุมัติจะจบ แค่ที่ 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Admin 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ส่วนงาน อนุมัติเท่านั้น เนื่องจากกลุ่มนี้ จะใช้เงินของส่วนงานเอง และนำส่งเอกสารแจ้งยืนยันให้ทางกองคลังเช็ค เพื่อทำเรื่องโอนต่อไป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6690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87046CD2-4268-79C8-3B32-DA46AC3E7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1" b="3408"/>
          <a:stretch/>
        </p:blipFill>
        <p:spPr>
          <a:xfrm>
            <a:off x="20" y="10"/>
            <a:ext cx="12188921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8" name="Subtitle 7">
            <a:extLst>
              <a:ext uri="{FF2B5EF4-FFF2-40B4-BE49-F238E27FC236}">
                <a16:creationId xmlns:a16="http://schemas.microsoft.com/office/drawing/2014/main" id="{6C46A4E5-E4D4-5756-F34A-1D88A9D826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" name="Picture 1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B85661E-4682-4273-4B19-ACF49DBE7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1" y="1129586"/>
            <a:ext cx="11166048" cy="5426876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448EF315-D1D0-A48E-4F4B-7E2146B63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4676" y="132932"/>
            <a:ext cx="9676707" cy="935262"/>
          </a:xfrm>
        </p:spPr>
        <p:txBody>
          <a:bodyPr>
            <a:normAutofit/>
          </a:bodyPr>
          <a:lstStyle/>
          <a:p>
            <a:pPr algn="l"/>
            <a:r>
              <a:rPr lang="th-TH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เว็บไซต์</a:t>
            </a:r>
            <a:r>
              <a:rPr lang="th-TH" sz="54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สวัสดิการด้านสุขภาพแบบยืดหยุ่น</a:t>
            </a:r>
            <a:r>
              <a:rPr lang="en-US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2970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87046CD2-4268-79C8-3B32-DA46AC3E7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1" b="3408"/>
          <a:stretch/>
        </p:blipFill>
        <p:spPr>
          <a:xfrm>
            <a:off x="0" y="10"/>
            <a:ext cx="1218892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4D22D6-6384-1530-3DC0-4D7D5D40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6047" y="251927"/>
            <a:ext cx="10365496" cy="2669265"/>
          </a:xfrm>
        </p:spPr>
        <p:txBody>
          <a:bodyPr>
            <a:normAutofit/>
          </a:bodyPr>
          <a:lstStyle/>
          <a:p>
            <a:pPr algn="l"/>
            <a:r>
              <a:rPr lang="th-TH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 ประเภทไหนบ้าง </a:t>
            </a:r>
            <a:br>
              <a:rPr lang="th-TH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ที่สามารถใช้เข้าใช้งานเพื่อทำการเบิกสวัสดิการ </a:t>
            </a:r>
            <a:br>
              <a:rPr lang="th-TH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ผ่านเว็บไซต์ได้แล้ว</a:t>
            </a:r>
            <a:endParaRPr lang="en-US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AA8DD-B366-A0AC-EEB8-545C95A4D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488" y="2921192"/>
            <a:ext cx="6606398" cy="2828351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i="0" u="none" strike="noStrike" baseline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พนักงานมหาวิทยาลัยประจำ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 B   C   D   E   EF   EP  F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5" name="Arrow: Right 4">
            <a:extLst>
              <a:ext uri="{FF2B5EF4-FFF2-40B4-BE49-F238E27FC236}">
                <a16:creationId xmlns:a16="http://schemas.microsoft.com/office/drawing/2014/main" id="{CB50C5F8-D972-D366-163A-2EDD956810B2}"/>
              </a:ext>
            </a:extLst>
          </p:cNvPr>
          <p:cNvSpPr/>
          <p:nvPr/>
        </p:nvSpPr>
        <p:spPr>
          <a:xfrm>
            <a:off x="346047" y="3394367"/>
            <a:ext cx="895739" cy="7184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0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6F84E-946A-0E25-DB64-642BF28F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41478"/>
            <a:ext cx="7685037" cy="1325563"/>
          </a:xfrm>
        </p:spPr>
        <p:txBody>
          <a:bodyPr>
            <a:normAutofit/>
          </a:bodyPr>
          <a:lstStyle/>
          <a:p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พนักงานส่วนงาน 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Type S</a:t>
            </a: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6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7F0A0-65FA-4AF5-129E-FFACE3BA3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2045162"/>
            <a:ext cx="7473820" cy="4271662"/>
          </a:xfrm>
        </p:spPr>
        <p:txBody>
          <a:bodyPr>
            <a:normAutofit/>
          </a:bodyPr>
          <a:lstStyle/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สำหรับบางหน่วยงาน ที่สามารถใช้สิทธิ์เบิกได้ บุคลากร 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Type S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ยังสามารถใช้สิทธิ์ได้ตามปกติ เพียงแต่ ณ ขณะนี้ยังไม่สามารถทำเรื่องเบิกผ่านเว็บไซต์ได้ ให้ส่งเอกสารแบบ 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Paper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ผ่านส่วนงานไปก่อน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959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87046CD2-4268-79C8-3B32-DA46AC3E7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1" b="3408"/>
          <a:stretch/>
        </p:blipFill>
        <p:spPr>
          <a:xfrm>
            <a:off x="-70563" y="10"/>
            <a:ext cx="12188921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8" name="Subtitle 7">
            <a:extLst>
              <a:ext uri="{FF2B5EF4-FFF2-40B4-BE49-F238E27FC236}">
                <a16:creationId xmlns:a16="http://schemas.microsoft.com/office/drawing/2014/main" id="{6C46A4E5-E4D4-5756-F34A-1D88A9D82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01116"/>
            <a:ext cx="12118358" cy="5321360"/>
          </a:xfrm>
        </p:spPr>
        <p:txBody>
          <a:bodyPr>
            <a:normAutofit fontScale="92500"/>
          </a:bodyPr>
          <a:lstStyle/>
          <a:p>
            <a:pPr marL="571500" indent="-571500">
              <a:buFontTx/>
              <a:buChar char="-"/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ได้เข้าไปเลือกแผนประกันสุขภาพแบบกลุ่ม + ประกันสุขภาพแบบยืดหยุ่น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3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Tx/>
              <a:buChar char="-"/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แผนที่ 1 จะเหลือเงินสำหรับเบิก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Flexible benefits </a:t>
            </a:r>
            <a:r>
              <a:rPr lang="en-US" sz="6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6,300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Tx/>
              <a:buChar char="-"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แผนที่ 2 จะเหลือเงินสำหรับเบิก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Flexible benefits </a:t>
            </a:r>
            <a:r>
              <a:rPr lang="th-TH" sz="6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sz="6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6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en-US" sz="6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00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Tx/>
              <a:buChar char="-"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แผนที่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จะเหลือเงินสำหรับเบิก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Flexible benefits </a:t>
            </a:r>
            <a:r>
              <a:rPr lang="en-US" sz="6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3,000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Tx/>
              <a:buChar char="-"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หากบุคลากรที่มีสิทธิ์ ที่ยังไม่เคยเข้าไปเลือกแผน หากทำการ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Login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เข้าระบบหลังจากนี้ ระบบจะเลือก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default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เป็นแผน 2 ให้อัตโนมัติ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448EF315-D1D0-A48E-4F4B-7E2146B63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861" y="132932"/>
            <a:ext cx="11713059" cy="935262"/>
          </a:xfrm>
        </p:spPr>
        <p:txBody>
          <a:bodyPr>
            <a:normAutofit/>
          </a:bodyPr>
          <a:lstStyle/>
          <a:p>
            <a:pPr algn="l"/>
            <a:r>
              <a:rPr lang="th-TH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เว็บไซต์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นี้</a:t>
            </a:r>
            <a:r>
              <a:rPr lang="th-TH" sz="54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บุคลากรได้ทำอะไรไปแล้วบ้าง </a:t>
            </a:r>
            <a:r>
              <a:rPr lang="en-US" sz="5400" b="1" i="0" u="none" strike="noStrike" baseline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r>
              <a:rPr lang="en-US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440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87046CD2-4268-79C8-3B32-DA46AC3E7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1" b="3408"/>
          <a:stretch/>
        </p:blipFill>
        <p:spPr>
          <a:xfrm>
            <a:off x="3079" y="-34628"/>
            <a:ext cx="1218892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4D22D6-6384-1530-3DC0-4D7D5D40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614" y="173933"/>
            <a:ext cx="9676707" cy="1111931"/>
          </a:xfrm>
        </p:spPr>
        <p:txBody>
          <a:bodyPr>
            <a:normAutofit/>
          </a:bodyPr>
          <a:lstStyle/>
          <a:p>
            <a:pPr algn="l"/>
            <a:r>
              <a:rPr lang="th-TH" sz="66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สิทธิ์การเข้าใช้งานเว็บไซต์</a:t>
            </a:r>
            <a:endParaRPr lang="en-US" sz="6600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AA8DD-B366-A0AC-EEB8-545C95A4D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201" y="1008626"/>
            <a:ext cx="7680969" cy="242037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b="1" i="0" u="none" strike="noStrike" baseline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1.สิทธิ์พนักงานมหาวิทยาลัยประจำ (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User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เบิกสวัสดิการ</a:t>
            </a:r>
          </a:p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ดูประวัติการเบิกสวัสดิการของตัวเอง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63FCF2FC-FDE4-BA07-4484-4F83D02BE44B}"/>
              </a:ext>
            </a:extLst>
          </p:cNvPr>
          <p:cNvSpPr txBox="1">
            <a:spLocks/>
          </p:cNvSpPr>
          <p:nvPr/>
        </p:nvSpPr>
        <p:spPr>
          <a:xfrm>
            <a:off x="190100" y="3354609"/>
            <a:ext cx="9247123" cy="32112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2.สิทธิ์ 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Admin 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ส่วนงาน</a:t>
            </a:r>
          </a:p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ตรวจสอบรายการเบิกของบุคลากรในส่วนงาน</a:t>
            </a:r>
          </a:p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ดูรายงานจำนวนพนักงาน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Type F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ทั้งหมดของส่วนงาน  (เฉพาะพนักงานที่เคย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Login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เข้าระบบเท่านั้น)</a:t>
            </a:r>
          </a:p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ดูรายงานการเบิกสวัสดิการ พนักงาน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Type F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944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87046CD2-4268-79C8-3B32-DA46AC3E7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1" b="3408"/>
          <a:stretch/>
        </p:blipFill>
        <p:spPr>
          <a:xfrm>
            <a:off x="3079" y="-34628"/>
            <a:ext cx="1218892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4D22D6-6384-1530-3DC0-4D7D5D40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614" y="173933"/>
            <a:ext cx="9676707" cy="1111931"/>
          </a:xfrm>
        </p:spPr>
        <p:txBody>
          <a:bodyPr>
            <a:normAutofit/>
          </a:bodyPr>
          <a:lstStyle/>
          <a:p>
            <a:pPr algn="l"/>
            <a:r>
              <a:rPr lang="th-TH" sz="66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สิทธิ์การเข้าใช้งานเว็บไซต์</a:t>
            </a:r>
            <a:endParaRPr lang="en-US" sz="6600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AA8DD-B366-A0AC-EEB8-545C95A4D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691" y="1087029"/>
            <a:ext cx="10463081" cy="5363575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b="1" i="0" u="none" strike="noStrike" baseline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3.สิทธิ์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Admin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กองบุคคล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ตรวจสอบรายการเบิก ของบุคลากร (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Re-Check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เพื่อ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พิจารณาเสนออนุมัติให้ประธานกองทุนต่อไป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เพิ่มบุคลากรใหม่เข้าระบบได้ ผ่านอีเมล เพื่อเลือกแผนประกันสุขภาพ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ดูรายงานจำนวนพนักงาน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Type F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ทั้งหมดของมหาวิทยาลัย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ดูรายงานการเบิกสวัสดิการ พนักงาน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Type F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ดูรายงานจำนวนพนักงานทุกประเภท ทั้งหมดของมหาวิทยาลัย (เฉพาะพนักงานที่เคย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Login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เข้าระบบเท่านั้น)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4656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87046CD2-4268-79C8-3B32-DA46AC3E7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1" b="3408"/>
          <a:stretch/>
        </p:blipFill>
        <p:spPr>
          <a:xfrm>
            <a:off x="3079" y="-34628"/>
            <a:ext cx="1218892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4D22D6-6384-1530-3DC0-4D7D5D40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614" y="173933"/>
            <a:ext cx="9676707" cy="1111931"/>
          </a:xfrm>
        </p:spPr>
        <p:txBody>
          <a:bodyPr>
            <a:normAutofit/>
          </a:bodyPr>
          <a:lstStyle/>
          <a:p>
            <a:pPr algn="l"/>
            <a:r>
              <a:rPr lang="th-TH" sz="66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สิทธิ์การเข้าใช้งานเว็บไซต์</a:t>
            </a:r>
            <a:endParaRPr lang="en-US" sz="6600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AA8DD-B366-A0AC-EEB8-545C95A4D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691" y="1087029"/>
            <a:ext cx="10463081" cy="5363575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b="1" i="0" u="none" strike="noStrike" baseline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4.สิทธิ์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ประธานกองทุนฯ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อนุมัติรายการเบิกของบุคลากร เพื่อส่งต่อให้กองคลังต่อไป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ดูรายงานจำนวนพนักงาน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Type F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ทั้งหมดของมหาวิทยาลัย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ดูรายงานการเบิกสวัสดิการ พนักงาน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Type F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ดูรายงานจำนวนพนักงานทุกประเภท ทั้งหมดของมหาวิทยาลัย (เฉพาะพนักงานที่เคย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Login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เข้าระบบเท่านั้น)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0046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87046CD2-4268-79C8-3B32-DA46AC3E7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1" b="3408"/>
          <a:stretch/>
        </p:blipFill>
        <p:spPr>
          <a:xfrm>
            <a:off x="3079" y="-34628"/>
            <a:ext cx="1218892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4D22D6-6384-1530-3DC0-4D7D5D402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614" y="173933"/>
            <a:ext cx="9676707" cy="1111931"/>
          </a:xfrm>
        </p:spPr>
        <p:txBody>
          <a:bodyPr>
            <a:normAutofit/>
          </a:bodyPr>
          <a:lstStyle/>
          <a:p>
            <a:pPr algn="l"/>
            <a:r>
              <a:rPr lang="th-TH" sz="66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สิทธิ์การเข้าใช้งานเว็บไซต์</a:t>
            </a:r>
            <a:endParaRPr lang="en-US" sz="6600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AA8DD-B366-A0AC-EEB8-545C95A4D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691" y="1087029"/>
            <a:ext cx="10463081" cy="5363575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b="1" i="0" u="none" strike="noStrike" baseline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5.สิทธิ์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Admin 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กองคลัง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ทำเรื่องโอนเงินให้บุคลากร ตามรายการเบิกที่ถูกอนุมัติต่อไป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ดูรายงานจำนวนพนักงาน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Type F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ทั้งหมดของมหาวิทยาลัย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ดูรายงานการเบิกสวัสดิการ พนักงาน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Type F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- ดูรายงานจำนวนพนักงานทุกประเภท ทั้งหมดของมหาวิทยาลัย (เฉพาะพนักงานที่เคย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Login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เข้าระบบเท่านั้น)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6402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ropicVTI">
  <a:themeElements>
    <a:clrScheme name="AnalogousFromDarkSeedLeftStep">
      <a:dk1>
        <a:srgbClr val="000000"/>
      </a:dk1>
      <a:lt1>
        <a:srgbClr val="FFFFFF"/>
      </a:lt1>
      <a:dk2>
        <a:srgbClr val="1B2130"/>
      </a:dk2>
      <a:lt2>
        <a:srgbClr val="F0F3F1"/>
      </a:lt2>
      <a:accent1>
        <a:srgbClr val="D937B0"/>
      </a:accent1>
      <a:accent2>
        <a:srgbClr val="AC25C7"/>
      </a:accent2>
      <a:accent3>
        <a:srgbClr val="7B37D9"/>
      </a:accent3>
      <a:accent4>
        <a:srgbClr val="3A3ACC"/>
      </a:accent4>
      <a:accent5>
        <a:srgbClr val="377AD9"/>
      </a:accent5>
      <a:accent6>
        <a:srgbClr val="25ACC7"/>
      </a:accent6>
      <a:hlink>
        <a:srgbClr val="3F5FBF"/>
      </a:hlink>
      <a:folHlink>
        <a:srgbClr val="7F7F7F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617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Nova</vt:lpstr>
      <vt:lpstr>TH SarabunPSK</vt:lpstr>
      <vt:lpstr>TropicVTI</vt:lpstr>
      <vt:lpstr>Flexible Benefits</vt:lpstr>
      <vt:lpstr>เว็บไซต์สวัสดิการด้านสุขภาพแบบยืดหยุ่น </vt:lpstr>
      <vt:lpstr>พนักงานมหาวิทยาลัย ประเภทไหนบ้าง  ที่สามารถใช้เข้าใช้งานเพื่อทำการเบิกสวัสดิการ  ผ่านเว็บไซต์ได้แล้ว</vt:lpstr>
      <vt:lpstr>พนักงานส่วนงาน Type S ? </vt:lpstr>
      <vt:lpstr>เว็บไซต์นี้บุคลากรได้ทำอะไรไปแล้วบ้าง ? </vt:lpstr>
      <vt:lpstr>สิทธิ์การเข้าใช้งานเว็บไซต์</vt:lpstr>
      <vt:lpstr>สิทธิ์การเข้าใช้งานเว็บไซต์</vt:lpstr>
      <vt:lpstr>สิทธิ์การเข้าใช้งานเว็บไซต์</vt:lpstr>
      <vt:lpstr>สิทธิ์การเข้าใช้งานเว็บไซต์</vt:lpstr>
      <vt:lpstr>5 ขั้นตอนการเบิกสวัสดิการด้านสุขภาพแบบยืดหยุ่น </vt:lpstr>
      <vt:lpstr>PowerPoint Presentation</vt:lpstr>
      <vt:lpstr>พนักงานประจำ Type F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Benefits</dc:title>
  <dc:creator>JIRAWADEE JIRAKANGWAN</dc:creator>
  <cp:lastModifiedBy>JIRAWADEE JIRAKANGWAN</cp:lastModifiedBy>
  <cp:revision>30</cp:revision>
  <dcterms:created xsi:type="dcterms:W3CDTF">2023-04-11T14:46:47Z</dcterms:created>
  <dcterms:modified xsi:type="dcterms:W3CDTF">2023-05-09T19:20:32Z</dcterms:modified>
</cp:coreProperties>
</file>