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0" r:id="rId1"/>
    <p:sldMasterId id="2147483781" r:id="rId2"/>
    <p:sldMasterId id="2147483806" r:id="rId3"/>
    <p:sldMasterId id="2147483819" r:id="rId4"/>
    <p:sldMasterId id="2147483832" r:id="rId5"/>
  </p:sldMasterIdLst>
  <p:notesMasterIdLst>
    <p:notesMasterId r:id="rId11"/>
  </p:notesMasterIdLst>
  <p:handoutMasterIdLst>
    <p:handoutMasterId r:id="rId12"/>
  </p:handoutMasterIdLst>
  <p:sldIdLst>
    <p:sldId id="685" r:id="rId6"/>
    <p:sldId id="691" r:id="rId7"/>
    <p:sldId id="695" r:id="rId8"/>
    <p:sldId id="696" r:id="rId9"/>
    <p:sldId id="697" r:id="rId10"/>
  </p:sldIdLst>
  <p:sldSz cx="10287000" cy="6858000" type="35mm"/>
  <p:notesSz cx="6797675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00CC"/>
    <a:srgbClr val="FFFFCC"/>
    <a:srgbClr val="008000"/>
    <a:srgbClr val="006600"/>
    <a:srgbClr val="FF9900"/>
    <a:srgbClr val="0099FF"/>
    <a:srgbClr val="FF00F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4" autoAdjust="0"/>
    <p:restoredTop sz="91829" autoAdjust="0"/>
  </p:normalViewPr>
  <p:slideViewPr>
    <p:cSldViewPr snapToGrid="0">
      <p:cViewPr>
        <p:scale>
          <a:sx n="87" d="100"/>
          <a:sy n="87" d="100"/>
        </p:scale>
        <p:origin x="-234" y="204"/>
      </p:cViewPr>
      <p:guideLst>
        <p:guide orient="horz" pos="2160"/>
        <p:guide pos="46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184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1950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6" y="4716463"/>
            <a:ext cx="4987925" cy="4465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598" tIns="44995" rIns="91598" bIns="449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7782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14363" y="746125"/>
            <a:ext cx="5578475" cy="37195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57068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5297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7"/>
            <a:ext cx="874395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1600202"/>
            <a:ext cx="92583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9"/>
            <a:ext cx="2314575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1" y="274639"/>
            <a:ext cx="6791325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7"/>
            <a:ext cx="874395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65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00202"/>
            <a:ext cx="92583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05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2"/>
            <a:ext cx="874395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2586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1600202"/>
            <a:ext cx="45529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2"/>
            <a:ext cx="45529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65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9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484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47329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550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2"/>
            <a:ext cx="5749925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1435102"/>
            <a:ext cx="338455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704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00202"/>
            <a:ext cx="92583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99282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1600202"/>
            <a:ext cx="92583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561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9"/>
            <a:ext cx="2314575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1" y="274639"/>
            <a:ext cx="6791325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33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670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00200"/>
            <a:ext cx="92583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01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65071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51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395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879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062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2"/>
            <a:ext cx="874395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26402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93037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1600200"/>
            <a:ext cx="92583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978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815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71525" y="76200"/>
            <a:ext cx="8778570" cy="533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14725" y="6248400"/>
            <a:ext cx="32575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461250" y="6400800"/>
            <a:ext cx="21431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7C617-3573-457C-BFFE-37CC1A25BA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5206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093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00200"/>
            <a:ext cx="92583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986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01481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235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0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1600202"/>
            <a:ext cx="45529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2"/>
            <a:ext cx="45529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629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7565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129123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1528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1600200"/>
            <a:ext cx="92583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218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725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71525" y="76200"/>
            <a:ext cx="8778570" cy="533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14725" y="6248400"/>
            <a:ext cx="32575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461250" y="6400800"/>
            <a:ext cx="21431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7C617-3573-457C-BFFE-37CC1A25BA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69939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48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00200"/>
            <a:ext cx="92583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116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573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4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444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954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7782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542684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833619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559768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1600200"/>
            <a:ext cx="92583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300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65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71525" y="76200"/>
            <a:ext cx="8778570" cy="5334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14725" y="6248400"/>
            <a:ext cx="32575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461250" y="6400800"/>
            <a:ext cx="21431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7C617-3573-457C-BFFE-37CC1A25BA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91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550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2"/>
            <a:ext cx="5749925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1435102"/>
            <a:ext cx="338455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52" descr="Tab_2013B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396038"/>
            <a:ext cx="10287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2" name="Rectangle 38"/>
          <p:cNvSpPr>
            <a:spLocks noChangeArrowheads="1"/>
          </p:cNvSpPr>
          <p:nvPr/>
        </p:nvSpPr>
        <p:spPr bwMode="white">
          <a:xfrm>
            <a:off x="12700" y="0"/>
            <a:ext cx="10287000" cy="836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black">
          <a:xfrm>
            <a:off x="9829121" y="6509656"/>
            <a:ext cx="400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 eaLnBrk="0" hangingPunct="0">
              <a:defRPr/>
            </a:pPr>
            <a:fld id="{DEE76152-7A71-433A-9B72-6D01C9A5A7EE}" type="slidenum">
              <a:rPr lang="en-US" sz="1400" b="1">
                <a:latin typeface="Arial" charset="0"/>
                <a:cs typeface="FreesiaUPC" pitchFamily="34" charset="-34"/>
              </a:rPr>
              <a:pPr algn="r" eaLnBrk="0" hangingPunct="0">
                <a:defRPr/>
              </a:pPr>
              <a:t>‹#›</a:t>
            </a:fld>
            <a:endParaRPr lang="en-US" sz="1400" b="1" dirty="0">
              <a:latin typeface="Arial" charset="0"/>
              <a:cs typeface="FreesiaUPC" pitchFamily="34" charset="-34"/>
            </a:endParaRPr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0"/>
            <a:ext cx="10287000" cy="685800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30726" name="Picture 62" descr="Final Kasikorn Logo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82600" y="161925"/>
            <a:ext cx="792163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58" descr="02_KAsset_CH55_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630988" y="146050"/>
            <a:ext cx="312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52" descr="Tab_2013B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396038"/>
            <a:ext cx="10287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2" name="Rectangle 38"/>
          <p:cNvSpPr>
            <a:spLocks noChangeArrowheads="1"/>
          </p:cNvSpPr>
          <p:nvPr/>
        </p:nvSpPr>
        <p:spPr bwMode="white">
          <a:xfrm>
            <a:off x="12700" y="0"/>
            <a:ext cx="10287000" cy="836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black">
          <a:xfrm>
            <a:off x="9829121" y="6509656"/>
            <a:ext cx="400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 eaLnBrk="0" hangingPunct="0">
              <a:defRPr/>
            </a:pPr>
            <a:fld id="{DEE76152-7A71-433A-9B72-6D01C9A5A7EE}" type="slidenum">
              <a:rPr lang="en-US" sz="1400" b="1">
                <a:solidFill>
                  <a:srgbClr val="000000"/>
                </a:solidFill>
                <a:latin typeface="Arial" charset="0"/>
                <a:cs typeface="FreesiaUPC" pitchFamily="34" charset="-34"/>
              </a:rPr>
              <a:pPr algn="r" eaLnBrk="0" hangingPunct="0">
                <a:defRPr/>
              </a:pPr>
              <a:t>‹#›</a:t>
            </a:fld>
            <a:endParaRPr lang="en-US" sz="1400" b="1" dirty="0">
              <a:solidFill>
                <a:srgbClr val="000000"/>
              </a:solidFill>
              <a:latin typeface="Arial" charset="0"/>
              <a:cs typeface="FreesiaUPC" pitchFamily="34" charset="-34"/>
            </a:endParaRPr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0"/>
            <a:ext cx="10287000" cy="685800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30726" name="Picture 62" descr="Final Kasikorn Logo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82600" y="161925"/>
            <a:ext cx="792163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58" descr="02_KAsset_CH55_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630988" y="146050"/>
            <a:ext cx="312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913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6" name="Picture 52" descr="Tab_2013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396038"/>
            <a:ext cx="10287000" cy="461962"/>
          </a:xfrm>
          <a:prstGeom prst="rect">
            <a:avLst/>
          </a:prstGeom>
          <a:noFill/>
        </p:spPr>
      </p:pic>
      <p:sp>
        <p:nvSpPr>
          <p:cNvPr id="1062" name="Rectangle 38"/>
          <p:cNvSpPr>
            <a:spLocks noChangeArrowheads="1"/>
          </p:cNvSpPr>
          <p:nvPr/>
        </p:nvSpPr>
        <p:spPr bwMode="white">
          <a:xfrm>
            <a:off x="12700" y="0"/>
            <a:ext cx="10287000" cy="836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black">
          <a:xfrm>
            <a:off x="9822681" y="6492069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fld id="{ECDFFDC4-F259-4844-B7B6-8E260793D417}" type="slidenum">
              <a:rPr lang="en-US" sz="1400" b="1">
                <a:solidFill>
                  <a:srgbClr val="000000"/>
                </a:solidFill>
                <a:latin typeface="Arial" charset="0"/>
                <a:cs typeface="FreesiaUPC" pitchFamily="34" charset="-34"/>
              </a:rPr>
              <a:pPr algn="r" eaLnBrk="0" hangingPunct="0"/>
              <a:t>‹#›</a:t>
            </a:fld>
            <a:endParaRPr lang="en-US" sz="1400" b="1" dirty="0">
              <a:solidFill>
                <a:srgbClr val="000000"/>
              </a:solidFill>
              <a:latin typeface="Arial" charset="0"/>
              <a:cs typeface="FreesiaUPC" pitchFamily="34" charset="-34"/>
            </a:endParaRPr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0"/>
            <a:ext cx="10287000" cy="685800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78" name="Picture 62" descr="Final Kasikorn Logo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82600" y="161925"/>
            <a:ext cx="792163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2" name="Picture 58" descr="02_KAsset_CH55_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630988" y="146050"/>
            <a:ext cx="3124200" cy="5794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8828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6" name="Picture 52" descr="Tab_2013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396038"/>
            <a:ext cx="10287000" cy="461962"/>
          </a:xfrm>
          <a:prstGeom prst="rect">
            <a:avLst/>
          </a:prstGeom>
          <a:noFill/>
        </p:spPr>
      </p:pic>
      <p:sp>
        <p:nvSpPr>
          <p:cNvPr id="1062" name="Rectangle 38"/>
          <p:cNvSpPr>
            <a:spLocks noChangeArrowheads="1"/>
          </p:cNvSpPr>
          <p:nvPr/>
        </p:nvSpPr>
        <p:spPr bwMode="white">
          <a:xfrm>
            <a:off x="12700" y="0"/>
            <a:ext cx="10287000" cy="836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black">
          <a:xfrm>
            <a:off x="9822681" y="6492069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fld id="{ECDFFDC4-F259-4844-B7B6-8E260793D417}" type="slidenum">
              <a:rPr lang="en-US" sz="1400" b="1">
                <a:solidFill>
                  <a:srgbClr val="000000"/>
                </a:solidFill>
                <a:latin typeface="Arial" charset="0"/>
                <a:cs typeface="FreesiaUPC" pitchFamily="34" charset="-34"/>
              </a:rPr>
              <a:pPr algn="r" eaLnBrk="0" hangingPunct="0"/>
              <a:t>‹#›</a:t>
            </a:fld>
            <a:endParaRPr lang="en-US" sz="1400" b="1" dirty="0">
              <a:solidFill>
                <a:srgbClr val="000000"/>
              </a:solidFill>
              <a:latin typeface="Arial" charset="0"/>
              <a:cs typeface="FreesiaUPC" pitchFamily="34" charset="-34"/>
            </a:endParaRPr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0"/>
            <a:ext cx="10287000" cy="685800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78" name="Picture 62" descr="Final Kasikorn Logo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82600" y="161925"/>
            <a:ext cx="792163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2" name="Picture 58" descr="02_KAsset_CH55_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630988" y="146050"/>
            <a:ext cx="3124200" cy="5794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350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6" name="Picture 52" descr="Tab_2013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396038"/>
            <a:ext cx="10287000" cy="461962"/>
          </a:xfrm>
          <a:prstGeom prst="rect">
            <a:avLst/>
          </a:prstGeom>
          <a:noFill/>
        </p:spPr>
      </p:pic>
      <p:sp>
        <p:nvSpPr>
          <p:cNvPr id="1062" name="Rectangle 38"/>
          <p:cNvSpPr>
            <a:spLocks noChangeArrowheads="1"/>
          </p:cNvSpPr>
          <p:nvPr/>
        </p:nvSpPr>
        <p:spPr bwMode="white">
          <a:xfrm>
            <a:off x="12700" y="0"/>
            <a:ext cx="10287000" cy="836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black">
          <a:xfrm>
            <a:off x="9822681" y="6492069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fld id="{ECDFFDC4-F259-4844-B7B6-8E260793D417}" type="slidenum">
              <a:rPr lang="en-US" sz="1400" b="1">
                <a:solidFill>
                  <a:srgbClr val="000000"/>
                </a:solidFill>
                <a:latin typeface="Arial" charset="0"/>
                <a:cs typeface="FreesiaUPC" pitchFamily="34" charset="-34"/>
              </a:rPr>
              <a:pPr algn="r" eaLnBrk="0" hangingPunct="0"/>
              <a:t>‹#›</a:t>
            </a:fld>
            <a:endParaRPr lang="en-US" sz="1400" b="1" dirty="0">
              <a:solidFill>
                <a:srgbClr val="000000"/>
              </a:solidFill>
              <a:latin typeface="Arial" charset="0"/>
              <a:cs typeface="FreesiaUPC" pitchFamily="34" charset="-34"/>
            </a:endParaRPr>
          </a:p>
        </p:txBody>
      </p:sp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0"/>
            <a:ext cx="10287000" cy="685800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78" name="Picture 62" descr="Final Kasikorn Logo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82600" y="161925"/>
            <a:ext cx="792163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2" name="Picture 58" descr="02_KAsset_CH55_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630988" y="146050"/>
            <a:ext cx="3124200" cy="5794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99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ngsana New" pitchFamily="18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oleObject" Target="../embeddings/Microsoft_Excel_97-2003_Worksheet6.xls"/><Relationship Id="rId3" Type="http://schemas.openxmlformats.org/officeDocument/2006/relationships/oleObject" Target="../embeddings/Microsoft_Excel_97-2003_Worksheet1.xls"/><Relationship Id="rId7" Type="http://schemas.openxmlformats.org/officeDocument/2006/relationships/oleObject" Target="../embeddings/Microsoft_Excel_97-2003_Worksheet3.xls"/><Relationship Id="rId12" Type="http://schemas.openxmlformats.org/officeDocument/2006/relationships/image" Target="../media/image11.e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oleObject" Target="../embeddings/Microsoft_Excel_97-2003_Worksheet5.xls"/><Relationship Id="rId5" Type="http://schemas.openxmlformats.org/officeDocument/2006/relationships/oleObject" Target="../embeddings/Microsoft_Excel_97-2003_Worksheet2.xls"/><Relationship Id="rId10" Type="http://schemas.openxmlformats.org/officeDocument/2006/relationships/image" Target="../media/image10.emf"/><Relationship Id="rId4" Type="http://schemas.openxmlformats.org/officeDocument/2006/relationships/image" Target="../media/image7.png"/><Relationship Id="rId9" Type="http://schemas.openxmlformats.org/officeDocument/2006/relationships/oleObject" Target="../embeddings/Microsoft_Excel_97-2003_Worksheet4.xls"/><Relationship Id="rId14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Excel_97-2003_Worksheet7.xls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741363"/>
            <a:ext cx="10287000" cy="730250"/>
            <a:chOff x="0" y="480"/>
            <a:chExt cx="1632" cy="397"/>
          </a:xfrm>
        </p:grpSpPr>
        <p:sp>
          <p:nvSpPr>
            <p:cNvPr id="594947" name="Freeform 3"/>
            <p:cNvSpPr>
              <a:spLocks/>
            </p:cNvSpPr>
            <p:nvPr/>
          </p:nvSpPr>
          <p:spPr bwMode="gray">
            <a:xfrm>
              <a:off x="0" y="528"/>
              <a:ext cx="1632" cy="268"/>
            </a:xfrm>
            <a:custGeom>
              <a:avLst/>
              <a:gdLst>
                <a:gd name="T0" fmla="*/ 0 w 1634"/>
                <a:gd name="T1" fmla="*/ 0 h 289"/>
                <a:gd name="T2" fmla="*/ 1634 w 1634"/>
                <a:gd name="T3" fmla="*/ 0 h 289"/>
                <a:gd name="T4" fmla="*/ 1456 w 1634"/>
                <a:gd name="T5" fmla="*/ 289 h 289"/>
                <a:gd name="T6" fmla="*/ 0 w 1634"/>
                <a:gd name="T7" fmla="*/ 286 h 289"/>
                <a:gd name="T8" fmla="*/ 0 w 1634"/>
                <a:gd name="T9" fmla="*/ 0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4"/>
                <a:gd name="T16" fmla="*/ 0 h 289"/>
                <a:gd name="T17" fmla="*/ 1634 w 1634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4" h="289">
                  <a:moveTo>
                    <a:pt x="0" y="0"/>
                  </a:moveTo>
                  <a:lnTo>
                    <a:pt x="1634" y="0"/>
                  </a:lnTo>
                  <a:lnTo>
                    <a:pt x="1456" y="289"/>
                  </a:lnTo>
                  <a:lnTo>
                    <a:pt x="0" y="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dist="113592" dir="1593903" algn="ctr" rotWithShape="0">
                <a:srgbClr val="EAEAEA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b="1" u="sng" dirty="0">
                <a:latin typeface="Univers Condensed" pitchFamily="34" charset="0"/>
                <a:cs typeface="DilleniaUPC" pitchFamily="18" charset="-34"/>
              </a:endParaRPr>
            </a:p>
          </p:txBody>
        </p:sp>
        <p:sp>
          <p:nvSpPr>
            <p:cNvPr id="59400" name="Rectangle 4"/>
            <p:cNvSpPr>
              <a:spLocks noChangeArrowheads="1"/>
            </p:cNvSpPr>
            <p:nvPr/>
          </p:nvSpPr>
          <p:spPr bwMode="gray">
            <a:xfrm>
              <a:off x="17" y="480"/>
              <a:ext cx="1423" cy="3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h-TH" b="1" dirty="0" smtClean="0">
                  <a:solidFill>
                    <a:schemeClr val="bg1"/>
                  </a:solidFill>
                  <a:latin typeface="Browallia New" pitchFamily="34" charset="-34"/>
                  <a:cs typeface="DilleniaUPC" pitchFamily="18" charset="-34"/>
                </a:rPr>
                <a:t>กำหนดการเปลี่ยนแปลงแผนการ</a:t>
              </a:r>
              <a:r>
                <a:rPr lang="th-TH" b="1" dirty="0">
                  <a:solidFill>
                    <a:schemeClr val="bg1"/>
                  </a:solidFill>
                  <a:latin typeface="Browallia New" pitchFamily="34" charset="-34"/>
                  <a:cs typeface="DilleniaUPC" pitchFamily="18" charset="-34"/>
                </a:rPr>
                <a:t>ลงทุนของ</a:t>
              </a:r>
              <a:r>
                <a:rPr lang="th-TH" b="1" dirty="0" smtClean="0">
                  <a:solidFill>
                    <a:schemeClr val="bg1"/>
                  </a:solidFill>
                  <a:latin typeface="Browallia New" pitchFamily="34" charset="-34"/>
                  <a:cs typeface="DilleniaUPC" pitchFamily="18" charset="-34"/>
                </a:rPr>
                <a:t>สมาชิก กช.</a:t>
              </a:r>
              <a:r>
                <a:rPr lang="th-TH" b="1" dirty="0" err="1" smtClean="0">
                  <a:solidFill>
                    <a:schemeClr val="bg1"/>
                  </a:solidFill>
                  <a:latin typeface="Browallia New" pitchFamily="34" charset="-34"/>
                  <a:cs typeface="DilleniaUPC" pitchFamily="18" charset="-34"/>
                </a:rPr>
                <a:t>มช</a:t>
              </a:r>
              <a:r>
                <a:rPr lang="th-TH" b="1" dirty="0" smtClean="0">
                  <a:solidFill>
                    <a:schemeClr val="bg1"/>
                  </a:solidFill>
                  <a:latin typeface="Browallia New" pitchFamily="34" charset="-34"/>
                  <a:cs typeface="DilleniaUPC" pitchFamily="18" charset="-34"/>
                </a:rPr>
                <a:t>.</a:t>
              </a:r>
              <a:endParaRPr lang="th-TH" b="1" dirty="0">
                <a:solidFill>
                  <a:schemeClr val="bg1"/>
                </a:solidFill>
                <a:latin typeface="Browallia New" pitchFamily="34" charset="-34"/>
                <a:cs typeface="DilleniaUPC" pitchFamily="18" charset="-34"/>
              </a:endParaRPr>
            </a:p>
          </p:txBody>
        </p:sp>
      </p:grpSp>
      <p:sp>
        <p:nvSpPr>
          <p:cNvPr id="594949" name="Text Box 4"/>
          <p:cNvSpPr txBox="1">
            <a:spLocks noChangeArrowheads="1"/>
          </p:cNvSpPr>
          <p:nvPr/>
        </p:nvSpPr>
        <p:spPr bwMode="auto">
          <a:xfrm>
            <a:off x="333375" y="1403350"/>
            <a:ext cx="9790343" cy="2400657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indent="463550">
              <a:lnSpc>
                <a:spcPct val="150000"/>
              </a:lnSpc>
              <a:buClr>
                <a:srgbClr val="008000"/>
              </a:buClr>
              <a:buBlip>
                <a:blip r:embed="rId3"/>
              </a:buBlip>
              <a:defRPr/>
            </a:pPr>
            <a:r>
              <a:rPr lang="th-TH" sz="2000" b="1" dirty="0">
                <a:latin typeface="Browallia New" pitchFamily="34" charset="-34"/>
                <a:ea typeface="Arial Unicode MS" pitchFamily="34" charset="-128"/>
                <a:cs typeface="DilleniaUPC" pitchFamily="18" charset="-34"/>
              </a:rPr>
              <a:t>สมาชิก 1 คน </a:t>
            </a:r>
            <a:r>
              <a:rPr lang="th-TH" sz="2000" b="1" dirty="0">
                <a:solidFill>
                  <a:srgbClr val="0000FF"/>
                </a:solidFill>
                <a:latin typeface="Browallia New" pitchFamily="34" charset="-34"/>
                <a:ea typeface="Arial Unicode MS" pitchFamily="34" charset="-128"/>
                <a:cs typeface="DilleniaUPC" pitchFamily="18" charset="-34"/>
              </a:rPr>
              <a:t>เลือกได้ 1 แผนการลงทุน </a:t>
            </a:r>
            <a:r>
              <a:rPr lang="th-TH" sz="2000" b="1" dirty="0" smtClean="0">
                <a:solidFill>
                  <a:srgbClr val="0000FF"/>
                </a:solidFill>
                <a:latin typeface="Browallia New" pitchFamily="34" charset="-34"/>
                <a:ea typeface="Arial Unicode MS" pitchFamily="34" charset="-128"/>
                <a:cs typeface="DilleniaUPC" pitchFamily="18" charset="-34"/>
              </a:rPr>
              <a:t> และสามารถ</a:t>
            </a:r>
            <a:r>
              <a:rPr lang="th-TH" sz="2000" b="1" dirty="0">
                <a:solidFill>
                  <a:srgbClr val="0000FF"/>
                </a:solidFill>
                <a:latin typeface="Browallia New" pitchFamily="34" charset="-34"/>
                <a:ea typeface="Arial Unicode MS" pitchFamily="34" charset="-128"/>
                <a:cs typeface="DilleniaUPC" pitchFamily="18" charset="-34"/>
              </a:rPr>
              <a:t>เปลี่ยนแผนการลงทุนได้ปีละ 2 ครั้ง  โดยกรอกแบบฟอร์มในระบบ </a:t>
            </a:r>
            <a:r>
              <a:rPr lang="en-US" sz="2000" b="1" dirty="0">
                <a:solidFill>
                  <a:srgbClr val="0000FF"/>
                </a:solidFill>
                <a:latin typeface="Browallia New" pitchFamily="34" charset="-34"/>
                <a:ea typeface="Arial Unicode MS" pitchFamily="34" charset="-128"/>
                <a:cs typeface="DilleniaUPC" pitchFamily="18" charset="-34"/>
              </a:rPr>
              <a:t>CMU MIS</a:t>
            </a:r>
            <a:r>
              <a:rPr lang="th-TH" sz="2000" b="1" dirty="0">
                <a:solidFill>
                  <a:srgbClr val="0000FF"/>
                </a:solidFill>
                <a:latin typeface="Browallia New" pitchFamily="34" charset="-34"/>
                <a:ea typeface="Arial Unicode MS" pitchFamily="34" charset="-128"/>
                <a:cs typeface="DilleniaUPC" pitchFamily="18" charset="-34"/>
              </a:rPr>
              <a:t> </a:t>
            </a:r>
          </a:p>
          <a:p>
            <a:pPr indent="463550">
              <a:lnSpc>
                <a:spcPct val="150000"/>
              </a:lnSpc>
              <a:buClr>
                <a:srgbClr val="008000"/>
              </a:buClr>
              <a:buBlip>
                <a:blip r:embed="rId3"/>
              </a:buBlip>
              <a:defRPr/>
            </a:pPr>
            <a:r>
              <a:rPr lang="th-TH" sz="2000" b="1" dirty="0">
                <a:latin typeface="Browallia New" pitchFamily="34" charset="-34"/>
                <a:ea typeface="Arial Unicode MS" pitchFamily="34" charset="-128"/>
                <a:cs typeface="DilleniaUPC" pitchFamily="18" charset="-34"/>
              </a:rPr>
              <a:t>สมาชิกสามารถเปลี่ยน</a:t>
            </a:r>
            <a:r>
              <a:rPr lang="th-TH" sz="2000" b="1" dirty="0">
                <a:solidFill>
                  <a:srgbClr val="0000FF"/>
                </a:solidFill>
                <a:latin typeface="Browallia New" pitchFamily="34" charset="-34"/>
                <a:ea typeface="Arial Unicode MS" pitchFamily="34" charset="-128"/>
                <a:cs typeface="DilleniaUPC" pitchFamily="18" charset="-34"/>
              </a:rPr>
              <a:t>ผู้รับผลประโยชน์ ข้อมูลสมาชิก และอัตราเงินสะสม (5</a:t>
            </a:r>
            <a:r>
              <a:rPr lang="en-US" sz="2000" b="1" dirty="0">
                <a:solidFill>
                  <a:srgbClr val="0000FF"/>
                </a:solidFill>
                <a:latin typeface="Browallia New" pitchFamily="34" charset="-34"/>
                <a:ea typeface="Arial Unicode MS" pitchFamily="34" charset="-128"/>
                <a:cs typeface="DilleniaUPC" pitchFamily="18" charset="-34"/>
              </a:rPr>
              <a:t>% </a:t>
            </a:r>
            <a:r>
              <a:rPr lang="th-TH" sz="2000" b="1" dirty="0">
                <a:solidFill>
                  <a:srgbClr val="0000FF"/>
                </a:solidFill>
                <a:latin typeface="Browallia New" pitchFamily="34" charset="-34"/>
                <a:ea typeface="Arial Unicode MS" pitchFamily="34" charset="-128"/>
                <a:cs typeface="DilleniaUPC" pitchFamily="18" charset="-34"/>
              </a:rPr>
              <a:t>แต่ไม่เกิน 15</a:t>
            </a:r>
            <a:r>
              <a:rPr lang="en-US" sz="2000" b="1" dirty="0">
                <a:solidFill>
                  <a:srgbClr val="0000FF"/>
                </a:solidFill>
                <a:latin typeface="Browallia New" pitchFamily="34" charset="-34"/>
                <a:ea typeface="Arial Unicode MS" pitchFamily="34" charset="-128"/>
                <a:cs typeface="DilleniaUPC" pitchFamily="18" charset="-34"/>
              </a:rPr>
              <a:t>%) </a:t>
            </a:r>
            <a:r>
              <a:rPr lang="th-TH" sz="2000" b="1" dirty="0">
                <a:latin typeface="Browallia New" pitchFamily="34" charset="-34"/>
                <a:ea typeface="Arial Unicode MS" pitchFamily="34" charset="-128"/>
                <a:cs typeface="DilleniaUPC" pitchFamily="18" charset="-34"/>
              </a:rPr>
              <a:t>ได้ในช่วงเวลาเดียวของการเปลี่ยนแผนการลงทุนนี้</a:t>
            </a:r>
          </a:p>
          <a:p>
            <a:pPr indent="463550">
              <a:lnSpc>
                <a:spcPct val="150000"/>
              </a:lnSpc>
              <a:buClr>
                <a:srgbClr val="008000"/>
              </a:buClr>
              <a:buBlip>
                <a:blip r:embed="rId3"/>
              </a:buBlip>
              <a:defRPr/>
            </a:pPr>
            <a:r>
              <a:rPr lang="th-TH" sz="2000" b="1" dirty="0" smtClean="0">
                <a:latin typeface="Browallia New" pitchFamily="34" charset="-34"/>
                <a:ea typeface="Arial Unicode MS" pitchFamily="34" charset="-128"/>
                <a:cs typeface="DilleniaUPC" pitchFamily="18" charset="-34"/>
              </a:rPr>
              <a:t>ผล</a:t>
            </a:r>
            <a:r>
              <a:rPr lang="th-TH" sz="2000" b="1" dirty="0">
                <a:latin typeface="Browallia New" pitchFamily="34" charset="-34"/>
                <a:ea typeface="Arial Unicode MS" pitchFamily="34" charset="-128"/>
                <a:cs typeface="DilleniaUPC" pitchFamily="18" charset="-34"/>
              </a:rPr>
              <a:t>การเปลี่ยนแปลง </a:t>
            </a:r>
            <a:r>
              <a:rPr lang="th-TH" sz="2000" b="1" dirty="0">
                <a:solidFill>
                  <a:srgbClr val="0000FF"/>
                </a:solidFill>
                <a:latin typeface="Browallia New" pitchFamily="34" charset="-34"/>
                <a:ea typeface="Arial Unicode MS" pitchFamily="34" charset="-128"/>
                <a:cs typeface="DilleniaUPC" pitchFamily="18" charset="-34"/>
              </a:rPr>
              <a:t>ครั้งที่ 1 </a:t>
            </a:r>
            <a:r>
              <a:rPr lang="th-TH" sz="2000" b="1" dirty="0">
                <a:latin typeface="Browallia New" pitchFamily="34" charset="-34"/>
                <a:ea typeface="Arial Unicode MS" pitchFamily="34" charset="-128"/>
                <a:cs typeface="DilleniaUPC" pitchFamily="18" charset="-34"/>
              </a:rPr>
              <a:t>วันที่ 1 มกราคม </a:t>
            </a:r>
            <a:r>
              <a:rPr lang="th-TH" sz="2000" b="1" dirty="0">
                <a:solidFill>
                  <a:srgbClr val="0000FF"/>
                </a:solidFill>
                <a:latin typeface="Browallia New" pitchFamily="34" charset="-34"/>
                <a:ea typeface="Arial Unicode MS" pitchFamily="34" charset="-128"/>
                <a:cs typeface="DilleniaUPC" pitchFamily="18" charset="-34"/>
              </a:rPr>
              <a:t>และครั้งที่ 2 </a:t>
            </a:r>
            <a:r>
              <a:rPr lang="th-TH" sz="2000" b="1" dirty="0">
                <a:latin typeface="Browallia New" pitchFamily="34" charset="-34"/>
                <a:ea typeface="Arial Unicode MS" pitchFamily="34" charset="-128"/>
                <a:cs typeface="DilleniaUPC" pitchFamily="18" charset="-34"/>
              </a:rPr>
              <a:t>วันที่ 1 กรกฎาคม </a:t>
            </a:r>
            <a:r>
              <a:rPr lang="th-TH" sz="2000" b="1" dirty="0" smtClean="0">
                <a:solidFill>
                  <a:srgbClr val="0000FF"/>
                </a:solidFill>
                <a:latin typeface="Browallia New" pitchFamily="34" charset="-34"/>
                <a:ea typeface="Arial Unicode MS" pitchFamily="34" charset="-128"/>
                <a:cs typeface="DilleniaUPC" pitchFamily="18" charset="-34"/>
              </a:rPr>
              <a:t> </a:t>
            </a:r>
            <a:endParaRPr lang="th-TH" sz="2000" b="1" dirty="0">
              <a:solidFill>
                <a:srgbClr val="0000FF"/>
              </a:solidFill>
              <a:latin typeface="Browallia New" pitchFamily="34" charset="-34"/>
              <a:ea typeface="Arial Unicode MS" pitchFamily="34" charset="-128"/>
              <a:cs typeface="DilleniaUPC" pitchFamily="18" charset="-34"/>
            </a:endParaRPr>
          </a:p>
          <a:p>
            <a:pPr indent="463550">
              <a:lnSpc>
                <a:spcPct val="150000"/>
              </a:lnSpc>
              <a:buClr>
                <a:srgbClr val="008000"/>
              </a:buClr>
              <a:defRPr/>
            </a:pPr>
            <a:r>
              <a:rPr lang="th-TH" sz="2000" b="1" u="sng" dirty="0" smtClean="0">
                <a:solidFill>
                  <a:srgbClr val="0000FF"/>
                </a:solidFill>
                <a:latin typeface="Browallia New" pitchFamily="34" charset="-34"/>
                <a:ea typeface="Arial Unicode MS" pitchFamily="34" charset="-128"/>
                <a:cs typeface="DilleniaUPC" pitchFamily="18" charset="-34"/>
              </a:rPr>
              <a:t>         </a:t>
            </a:r>
            <a:endParaRPr lang="th-TH" sz="2000" b="1" u="sng" dirty="0">
              <a:solidFill>
                <a:srgbClr val="0000FF"/>
              </a:solidFill>
              <a:latin typeface="Browallia New" pitchFamily="34" charset="-34"/>
              <a:ea typeface="Arial Unicode MS" pitchFamily="34" charset="-128"/>
              <a:cs typeface="DilleniaUPC" pitchFamily="18" charset="-34"/>
            </a:endParaRPr>
          </a:p>
          <a:p>
            <a:pPr indent="463550">
              <a:lnSpc>
                <a:spcPct val="150000"/>
              </a:lnSpc>
              <a:buClr>
                <a:srgbClr val="008000"/>
              </a:buClr>
              <a:defRPr/>
            </a:pPr>
            <a:endParaRPr lang="th-TH" sz="2000" b="1" u="sng" dirty="0">
              <a:solidFill>
                <a:srgbClr val="0000FF"/>
              </a:solidFill>
              <a:latin typeface="Browallia New" pitchFamily="34" charset="-34"/>
              <a:ea typeface="Arial Unicode MS" pitchFamily="34" charset="-128"/>
              <a:cs typeface="DilleniaUPC" pitchFamily="18" charset="-34"/>
            </a:endParaRPr>
          </a:p>
        </p:txBody>
      </p:sp>
      <p:sp>
        <p:nvSpPr>
          <p:cNvPr id="59396" name="Text Box 6"/>
          <p:cNvSpPr txBox="1">
            <a:spLocks noChangeArrowheads="1"/>
          </p:cNvSpPr>
          <p:nvPr/>
        </p:nvSpPr>
        <p:spPr bwMode="auto">
          <a:xfrm>
            <a:off x="1381357" y="6025711"/>
            <a:ext cx="934552" cy="4591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290513" indent="-290513">
              <a:tabLst>
                <a:tab pos="261938" algn="l"/>
                <a:tab pos="3324225" algn="l"/>
                <a:tab pos="6096000" algn="l"/>
                <a:tab pos="6459538" algn="l"/>
              </a:tabLst>
            </a:pPr>
            <a:r>
              <a:rPr lang="th-TH" sz="2400" b="1" u="sng" dirty="0">
                <a:latin typeface="Browallia New" pitchFamily="34" charset="-34"/>
                <a:cs typeface="DilleniaUPC" pitchFamily="18" charset="-34"/>
              </a:rPr>
              <a:t>คำแนะนำ</a:t>
            </a:r>
          </a:p>
        </p:txBody>
      </p:sp>
      <p:sp>
        <p:nvSpPr>
          <p:cNvPr id="59397" name="Text Box 8"/>
          <p:cNvSpPr txBox="1">
            <a:spLocks noChangeArrowheads="1"/>
          </p:cNvSpPr>
          <p:nvPr/>
        </p:nvSpPr>
        <p:spPr bwMode="auto">
          <a:xfrm>
            <a:off x="2417535" y="5905504"/>
            <a:ext cx="7548350" cy="7053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marL="290513" indent="-290513">
              <a:tabLst>
                <a:tab pos="261938" algn="l"/>
                <a:tab pos="3324225" algn="l"/>
                <a:tab pos="6096000" algn="l"/>
                <a:tab pos="6459538" algn="l"/>
              </a:tabLst>
            </a:pPr>
            <a:r>
              <a:rPr lang="th-TH" sz="2000" b="1" dirty="0" smtClean="0">
                <a:solidFill>
                  <a:srgbClr val="CC0000"/>
                </a:solidFill>
                <a:latin typeface="Browallia New" pitchFamily="34" charset="-34"/>
                <a:cs typeface="DilleniaUPC" pitchFamily="18" charset="-34"/>
              </a:rPr>
              <a:t>การ</a:t>
            </a:r>
            <a:r>
              <a:rPr lang="th-TH" sz="2000" b="1" dirty="0">
                <a:solidFill>
                  <a:srgbClr val="CC0000"/>
                </a:solidFill>
                <a:latin typeface="Browallia New" pitchFamily="34" charset="-34"/>
                <a:cs typeface="DilleniaUPC" pitchFamily="18" charset="-34"/>
              </a:rPr>
              <a:t>เปลี่ยนแปลงรูปแบบการลงทุนไม่ควรพิจารณาจากผลตอบแทนเพียงอย่าง</a:t>
            </a:r>
            <a:r>
              <a:rPr lang="th-TH" sz="2000" b="1" dirty="0" smtClean="0">
                <a:solidFill>
                  <a:srgbClr val="CC0000"/>
                </a:solidFill>
                <a:latin typeface="Browallia New" pitchFamily="34" charset="-34"/>
                <a:cs typeface="DilleniaUPC" pitchFamily="18" charset="-34"/>
              </a:rPr>
              <a:t>เดียว ควรเปลี่ยนแปลงเมื่อความสามารถ</a:t>
            </a:r>
          </a:p>
          <a:p>
            <a:pPr marL="290513" indent="-290513">
              <a:tabLst>
                <a:tab pos="261938" algn="l"/>
                <a:tab pos="3324225" algn="l"/>
                <a:tab pos="6096000" algn="l"/>
                <a:tab pos="6459538" algn="l"/>
              </a:tabLst>
            </a:pPr>
            <a:r>
              <a:rPr lang="th-TH" sz="2000" b="1" dirty="0" smtClean="0">
                <a:solidFill>
                  <a:srgbClr val="CC0000"/>
                </a:solidFill>
                <a:latin typeface="Browallia New" pitchFamily="34" charset="-34"/>
                <a:cs typeface="DilleniaUPC" pitchFamily="18" charset="-34"/>
              </a:rPr>
              <a:t>ใน</a:t>
            </a:r>
            <a:r>
              <a:rPr lang="th-TH" sz="2000" b="1" dirty="0">
                <a:solidFill>
                  <a:srgbClr val="CC0000"/>
                </a:solidFill>
                <a:latin typeface="Browallia New" pitchFamily="34" charset="-34"/>
                <a:cs typeface="DilleniaUPC" pitchFamily="18" charset="-34"/>
              </a:rPr>
              <a:t>การยอมรับความเสี่ยงของตนเอง</a:t>
            </a:r>
            <a:r>
              <a:rPr lang="th-TH" sz="2000" b="1" dirty="0" smtClean="0">
                <a:solidFill>
                  <a:srgbClr val="CC0000"/>
                </a:solidFill>
                <a:latin typeface="Browallia New" pitchFamily="34" charset="-34"/>
                <a:cs typeface="DilleniaUPC" pitchFamily="18" charset="-34"/>
              </a:rPr>
              <a:t>เปลี่ยนไป (ควรศึกษาหลักการลงทุน/หลักการรับความเสี่ยงในระบบ </a:t>
            </a:r>
            <a:r>
              <a:rPr lang="en-US" sz="2000" b="1" dirty="0" err="1" smtClean="0">
                <a:solidFill>
                  <a:srgbClr val="CC0000"/>
                </a:solidFill>
                <a:latin typeface="Browallia New" pitchFamily="34" charset="-34"/>
                <a:cs typeface="DilleniaUPC" pitchFamily="18" charset="-34"/>
              </a:rPr>
              <a:t>cmu</a:t>
            </a:r>
            <a:r>
              <a:rPr lang="en-US" sz="2000" b="1" dirty="0" smtClean="0">
                <a:solidFill>
                  <a:srgbClr val="CC0000"/>
                </a:solidFill>
                <a:latin typeface="Browallia New" pitchFamily="34" charset="-34"/>
                <a:cs typeface="DilleniaUPC" pitchFamily="18" charset="-34"/>
              </a:rPr>
              <a:t> </a:t>
            </a:r>
            <a:r>
              <a:rPr lang="en-US" sz="2000" b="1" dirty="0" err="1" smtClean="0">
                <a:solidFill>
                  <a:srgbClr val="CC0000"/>
                </a:solidFill>
                <a:latin typeface="Browallia New" pitchFamily="34" charset="-34"/>
                <a:cs typeface="DilleniaUPC" pitchFamily="18" charset="-34"/>
              </a:rPr>
              <a:t>mis</a:t>
            </a:r>
            <a:r>
              <a:rPr lang="th-TH" sz="2000" b="1" dirty="0" smtClean="0">
                <a:solidFill>
                  <a:srgbClr val="CC0000"/>
                </a:solidFill>
                <a:latin typeface="Browallia New" pitchFamily="34" charset="-34"/>
                <a:cs typeface="DilleniaUPC" pitchFamily="18" charset="-34"/>
              </a:rPr>
              <a:t>)</a:t>
            </a:r>
            <a:endParaRPr lang="th-TH" sz="2000" b="1" dirty="0">
              <a:solidFill>
                <a:srgbClr val="CC0000"/>
              </a:solidFill>
              <a:latin typeface="Browallia New" pitchFamily="34" charset="-34"/>
              <a:cs typeface="DilleniaUPC" pitchFamily="18" charset="-34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63280" y="2875405"/>
            <a:ext cx="9960437" cy="2928257"/>
            <a:chOff x="26703" y="3327891"/>
            <a:chExt cx="10469921" cy="2971906"/>
          </a:xfrm>
        </p:grpSpPr>
        <p:sp>
          <p:nvSpPr>
            <p:cNvPr id="10" name="Flowchart: Alternate Process 9"/>
            <p:cNvSpPr/>
            <p:nvPr/>
          </p:nvSpPr>
          <p:spPr>
            <a:xfrm>
              <a:off x="26703" y="3327891"/>
              <a:ext cx="10469921" cy="2971906"/>
            </a:xfrm>
            <a:prstGeom prst="flowChartAlternateProcess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642938" y="4991098"/>
              <a:ext cx="9319543" cy="9527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2856719" y="5063588"/>
              <a:ext cx="428625" cy="1587"/>
            </a:xfrm>
            <a:prstGeom prst="line">
              <a:avLst/>
            </a:prstGeom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5183981" y="4999832"/>
              <a:ext cx="428625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429419" y="4999832"/>
              <a:ext cx="428625" cy="15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 flipH="1">
              <a:off x="241300" y="4498975"/>
              <a:ext cx="811213" cy="34360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th-TH" sz="1600" b="1" dirty="0" smtClean="0">
                  <a:solidFill>
                    <a:srgbClr val="C00000"/>
                  </a:solidFill>
                  <a:latin typeface="AngsanaUPC" pitchFamily="18" charset="-34"/>
                  <a:cs typeface="AngsanaUPC" pitchFamily="18" charset="-34"/>
                </a:rPr>
                <a:t>30 เม.ย.</a:t>
              </a:r>
              <a:endParaRPr lang="en-US" sz="1600" b="1" dirty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endParaRPr>
            </a:p>
          </p:txBody>
        </p:sp>
        <p:sp>
          <p:nvSpPr>
            <p:cNvPr id="19" name="TextBox 28"/>
            <p:cNvSpPr txBox="1">
              <a:spLocks noChangeArrowheads="1"/>
            </p:cNvSpPr>
            <p:nvPr/>
          </p:nvSpPr>
          <p:spPr bwMode="auto">
            <a:xfrm flipH="1">
              <a:off x="1403350" y="4497388"/>
              <a:ext cx="811213" cy="343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1600" b="1" dirty="0" smtClean="0">
                  <a:solidFill>
                    <a:srgbClr val="C00000"/>
                  </a:solidFill>
                  <a:latin typeface="AngsanaUPC" pitchFamily="18" charset="-34"/>
                  <a:cs typeface="AngsanaUPC" pitchFamily="18" charset="-34"/>
                </a:rPr>
                <a:t>31 พ.ค.</a:t>
              </a:r>
              <a:endParaRPr lang="en-US" sz="1600" b="1" dirty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endParaRPr>
            </a:p>
          </p:txBody>
        </p:sp>
        <p:sp>
          <p:nvSpPr>
            <p:cNvPr id="20" name="TextBox 29"/>
            <p:cNvSpPr txBox="1">
              <a:spLocks noChangeArrowheads="1"/>
            </p:cNvSpPr>
            <p:nvPr/>
          </p:nvSpPr>
          <p:spPr bwMode="auto">
            <a:xfrm flipH="1">
              <a:off x="2617788" y="4497388"/>
              <a:ext cx="811212" cy="343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1600" b="1" dirty="0" smtClean="0">
                  <a:solidFill>
                    <a:srgbClr val="0033CC"/>
                  </a:solidFill>
                  <a:latin typeface="AngsanaUPC" pitchFamily="18" charset="-34"/>
                  <a:cs typeface="AngsanaUPC" pitchFamily="18" charset="-34"/>
                </a:rPr>
                <a:t>30 มิ.ย.</a:t>
              </a:r>
              <a:endParaRPr lang="en-US" sz="1600" b="1" dirty="0">
                <a:solidFill>
                  <a:srgbClr val="0033CC"/>
                </a:solidFill>
                <a:latin typeface="AngsanaUPC" pitchFamily="18" charset="-34"/>
                <a:cs typeface="AngsanaUPC" pitchFamily="18" charset="-34"/>
              </a:endParaRPr>
            </a:p>
          </p:txBody>
        </p:sp>
        <p:sp>
          <p:nvSpPr>
            <p:cNvPr id="21" name="TextBox 30"/>
            <p:cNvSpPr txBox="1">
              <a:spLocks noChangeArrowheads="1"/>
            </p:cNvSpPr>
            <p:nvPr/>
          </p:nvSpPr>
          <p:spPr bwMode="auto">
            <a:xfrm flipH="1">
              <a:off x="3813175" y="4497388"/>
              <a:ext cx="811213" cy="343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1600" b="1" dirty="0" smtClean="0">
                  <a:solidFill>
                    <a:srgbClr val="C00000"/>
                  </a:solidFill>
                  <a:latin typeface="AngsanaUPC" pitchFamily="18" charset="-34"/>
                  <a:cs typeface="AngsanaUPC" pitchFamily="18" charset="-34"/>
                </a:rPr>
                <a:t>31 ก.ค.</a:t>
              </a:r>
              <a:endParaRPr lang="en-US" sz="1600" b="1" dirty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flipH="1">
              <a:off x="5000625" y="4497388"/>
              <a:ext cx="811213" cy="34360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th-TH" sz="1600" b="1" dirty="0" smtClean="0">
                  <a:solidFill>
                    <a:srgbClr val="FF0000"/>
                  </a:solidFill>
                  <a:latin typeface="AngsanaUPC" pitchFamily="18" charset="-34"/>
                  <a:cs typeface="AngsanaUPC" pitchFamily="18" charset="-34"/>
                </a:rPr>
                <a:t>31 ส.ค.</a:t>
              </a:r>
              <a:endParaRPr lang="en-US" sz="1600" b="1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endParaRPr>
            </a:p>
          </p:txBody>
        </p:sp>
        <p:sp>
          <p:nvSpPr>
            <p:cNvPr id="23" name="TextBox 32"/>
            <p:cNvSpPr txBox="1">
              <a:spLocks noChangeArrowheads="1"/>
            </p:cNvSpPr>
            <p:nvPr/>
          </p:nvSpPr>
          <p:spPr bwMode="auto">
            <a:xfrm flipH="1">
              <a:off x="6143625" y="4497388"/>
              <a:ext cx="811213" cy="343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1600" b="1" dirty="0" smtClean="0">
                  <a:solidFill>
                    <a:srgbClr val="C00000"/>
                  </a:solidFill>
                  <a:latin typeface="AngsanaUPC" pitchFamily="18" charset="-34"/>
                  <a:cs typeface="AngsanaUPC" pitchFamily="18" charset="-34"/>
                </a:rPr>
                <a:t>30 ก.ย.</a:t>
              </a:r>
              <a:endParaRPr lang="en-US" sz="1600" b="1" dirty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5400000">
              <a:off x="7561376" y="4999832"/>
              <a:ext cx="428625" cy="158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 flipH="1">
              <a:off x="7332663" y="4497388"/>
              <a:ext cx="811212" cy="34360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th-TH" sz="1600" b="1" dirty="0" smtClean="0">
                  <a:solidFill>
                    <a:srgbClr val="C00000"/>
                  </a:solidFill>
                  <a:latin typeface="AngsanaUPC" pitchFamily="18" charset="-34"/>
                  <a:cs typeface="AngsanaUPC" pitchFamily="18" charset="-34"/>
                </a:rPr>
                <a:t>31 ต.ค.</a:t>
              </a:r>
              <a:endParaRPr lang="en-US" sz="1600" b="1" dirty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8743156" y="4999832"/>
              <a:ext cx="428625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 flipH="1">
              <a:off x="8489886" y="4508437"/>
              <a:ext cx="811213" cy="34360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th-TH" sz="1600" b="1" dirty="0" smtClean="0">
                  <a:solidFill>
                    <a:srgbClr val="FF0000"/>
                  </a:solidFill>
                  <a:latin typeface="AngsanaUPC" pitchFamily="18" charset="-34"/>
                  <a:cs typeface="AngsanaUPC" pitchFamily="18" charset="-34"/>
                </a:rPr>
                <a:t>30 พ.ย.</a:t>
              </a:r>
              <a:endParaRPr lang="en-US" sz="1600" b="1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flipH="1">
              <a:off x="241300" y="4216400"/>
              <a:ext cx="811213" cy="3698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US" sz="1800" dirty="0">
                <a:solidFill>
                  <a:schemeClr val="bg1">
                    <a:lumMod val="50000"/>
                  </a:schemeClr>
                </a:solidFill>
                <a:latin typeface="AngsanaUPC" pitchFamily="18" charset="-34"/>
                <a:cs typeface="AngsanaUPC" pitchFamily="18" charset="-34"/>
              </a:endParaRPr>
            </a:p>
          </p:txBody>
        </p:sp>
        <p:sp>
          <p:nvSpPr>
            <p:cNvPr id="29" name="TextBox 38"/>
            <p:cNvSpPr txBox="1">
              <a:spLocks noChangeArrowheads="1"/>
            </p:cNvSpPr>
            <p:nvPr/>
          </p:nvSpPr>
          <p:spPr bwMode="auto">
            <a:xfrm flipH="1">
              <a:off x="1403350" y="4214813"/>
              <a:ext cx="81121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 sz="1800" dirty="0">
                <a:latin typeface="AngsanaUPC" pitchFamily="18" charset="-34"/>
                <a:cs typeface="AngsanaUPC" pitchFamily="18" charset="-34"/>
              </a:endParaRPr>
            </a:p>
          </p:txBody>
        </p:sp>
        <p:sp>
          <p:nvSpPr>
            <p:cNvPr id="30" name="TextBox 39"/>
            <p:cNvSpPr txBox="1">
              <a:spLocks noChangeArrowheads="1"/>
            </p:cNvSpPr>
            <p:nvPr/>
          </p:nvSpPr>
          <p:spPr bwMode="auto">
            <a:xfrm flipH="1">
              <a:off x="2617788" y="4214813"/>
              <a:ext cx="811212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 sz="1800" dirty="0">
                <a:solidFill>
                  <a:srgbClr val="0033CC"/>
                </a:solidFill>
                <a:latin typeface="AngsanaUPC" pitchFamily="18" charset="-34"/>
                <a:cs typeface="AngsanaUPC" pitchFamily="18" charset="-34"/>
              </a:endParaRPr>
            </a:p>
          </p:txBody>
        </p:sp>
        <p:sp>
          <p:nvSpPr>
            <p:cNvPr id="31" name="TextBox 40"/>
            <p:cNvSpPr txBox="1">
              <a:spLocks noChangeArrowheads="1"/>
            </p:cNvSpPr>
            <p:nvPr/>
          </p:nvSpPr>
          <p:spPr bwMode="auto">
            <a:xfrm flipH="1">
              <a:off x="3813175" y="4214813"/>
              <a:ext cx="81121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 sz="1800" dirty="0">
                <a:solidFill>
                  <a:srgbClr val="0033CC"/>
                </a:solidFill>
                <a:latin typeface="AngsanaUPC" pitchFamily="18" charset="-34"/>
                <a:cs typeface="AngsanaUPC" pitchFamily="18" charset="-34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 flipH="1">
              <a:off x="5000625" y="4214813"/>
              <a:ext cx="811213" cy="3698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US" sz="1800" dirty="0">
                <a:solidFill>
                  <a:schemeClr val="bg1">
                    <a:lumMod val="50000"/>
                  </a:schemeClr>
                </a:solidFill>
                <a:latin typeface="AngsanaUPC" pitchFamily="18" charset="-34"/>
                <a:cs typeface="AngsanaUPC" pitchFamily="18" charset="-34"/>
              </a:endParaRPr>
            </a:p>
          </p:txBody>
        </p:sp>
        <p:sp>
          <p:nvSpPr>
            <p:cNvPr id="33" name="TextBox 42"/>
            <p:cNvSpPr txBox="1">
              <a:spLocks noChangeArrowheads="1"/>
            </p:cNvSpPr>
            <p:nvPr/>
          </p:nvSpPr>
          <p:spPr bwMode="auto">
            <a:xfrm flipH="1">
              <a:off x="6143625" y="4214813"/>
              <a:ext cx="81121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 sz="1800" dirty="0">
                <a:solidFill>
                  <a:srgbClr val="0033CC"/>
                </a:solidFill>
                <a:latin typeface="AngsanaUPC" pitchFamily="18" charset="-34"/>
                <a:cs typeface="AngsanaUPC" pitchFamily="18" charset="-34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 flipH="1">
              <a:off x="7332663" y="4214813"/>
              <a:ext cx="811212" cy="3698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US" sz="1800" dirty="0">
                <a:solidFill>
                  <a:schemeClr val="bg1">
                    <a:lumMod val="50000"/>
                  </a:schemeClr>
                </a:solidFill>
                <a:latin typeface="AngsanaUPC" pitchFamily="18" charset="-34"/>
                <a:cs typeface="AngsanaUPC" pitchFamily="18" charset="-34"/>
              </a:endParaRPr>
            </a:p>
          </p:txBody>
        </p:sp>
        <p:pic>
          <p:nvPicPr>
            <p:cNvPr id="36" name="Picture 4" descr="http://www.psdgraphics.com/file/money-icon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198" t="13934" r="5266"/>
            <a:stretch>
              <a:fillRect/>
            </a:stretch>
          </p:blipFill>
          <p:spPr bwMode="auto">
            <a:xfrm>
              <a:off x="2578634" y="5416887"/>
              <a:ext cx="928687" cy="706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Oval 36"/>
            <p:cNvSpPr/>
            <p:nvPr/>
          </p:nvSpPr>
          <p:spPr>
            <a:xfrm>
              <a:off x="2617788" y="4399756"/>
              <a:ext cx="889534" cy="161415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TextBox 49"/>
            <p:cNvSpPr txBox="1">
              <a:spLocks noChangeArrowheads="1"/>
            </p:cNvSpPr>
            <p:nvPr/>
          </p:nvSpPr>
          <p:spPr bwMode="auto">
            <a:xfrm flipH="1">
              <a:off x="2396264" y="5183883"/>
              <a:ext cx="1323317" cy="71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th-TH" sz="2000" b="1" dirty="0" smtClean="0">
                  <a:solidFill>
                    <a:srgbClr val="0000FF"/>
                  </a:solidFill>
                  <a:latin typeface="AngsanaUPC" pitchFamily="18" charset="-34"/>
                  <a:cs typeface="AngsanaUPC" pitchFamily="18" charset="-34"/>
                </a:rPr>
                <a:t>มีผล 1 ก.ค. </a:t>
              </a:r>
              <a:r>
                <a:rPr lang="en-US" sz="2000" b="1" dirty="0" smtClean="0">
                  <a:solidFill>
                    <a:srgbClr val="0000FF"/>
                  </a:solidFill>
                  <a:latin typeface="AngsanaUPC" pitchFamily="18" charset="-34"/>
                  <a:cs typeface="AngsanaUPC" pitchFamily="18" charset="-34"/>
                </a:rPr>
                <a:t> </a:t>
              </a:r>
            </a:p>
            <a:p>
              <a:pPr algn="ctr">
                <a:defRPr/>
              </a:pPr>
              <a:r>
                <a:rPr lang="th-TH" sz="2000" b="1" u="sng" dirty="0" smtClean="0">
                  <a:solidFill>
                    <a:srgbClr val="0000FF"/>
                  </a:solidFill>
                  <a:latin typeface="AngsanaUPC" pitchFamily="18" charset="-34"/>
                  <a:cs typeface="AngsanaUPC" pitchFamily="18" charset="-34"/>
                </a:rPr>
                <a:t>(ครั้งที่ 2)</a:t>
              </a:r>
              <a:endParaRPr lang="en-US" sz="2000" b="1" u="sng" dirty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endParaRPr>
            </a:p>
          </p:txBody>
        </p:sp>
        <p:pic>
          <p:nvPicPr>
            <p:cNvPr id="41" name="Picture 4" descr="http://www.psdgraphics.com/file/money-icon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198" t="13934" r="5266"/>
            <a:stretch>
              <a:fillRect/>
            </a:stretch>
          </p:blipFill>
          <p:spPr bwMode="auto">
            <a:xfrm>
              <a:off x="9496496" y="5537038"/>
              <a:ext cx="750887" cy="571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4" name="TextBox 43"/>
          <p:cNvSpPr txBox="1"/>
          <p:nvPr/>
        </p:nvSpPr>
        <p:spPr>
          <a:xfrm flipH="1">
            <a:off x="9154672" y="4078286"/>
            <a:ext cx="811213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1600" b="1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31 ธ.ค.</a:t>
            </a:r>
            <a:endParaRPr lang="en-US" sz="1600" b="1" dirty="0">
              <a:solidFill>
                <a:srgbClr val="0000FF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5" name="TextBox 49"/>
          <p:cNvSpPr txBox="1">
            <a:spLocks noChangeArrowheads="1"/>
          </p:cNvSpPr>
          <p:nvPr/>
        </p:nvSpPr>
        <p:spPr bwMode="auto">
          <a:xfrm flipH="1">
            <a:off x="8828315" y="4678361"/>
            <a:ext cx="13888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2000" b="1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มีผล 1 ม.ค.</a:t>
            </a:r>
          </a:p>
          <a:p>
            <a:pPr algn="ctr">
              <a:defRPr/>
            </a:pPr>
            <a:r>
              <a:rPr lang="th-TH" sz="2000" b="1" u="sng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(ครั้งที่ 1) </a:t>
            </a:r>
            <a:r>
              <a:rPr lang="en-US" sz="2000" b="1" u="sng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en-US" sz="2000" b="1" u="sng" dirty="0">
              <a:solidFill>
                <a:srgbClr val="0000FF"/>
              </a:solidFill>
              <a:latin typeface="AngsanaUPC" pitchFamily="18" charset="-34"/>
              <a:cs typeface="AngsanaUPC" pitchFamily="18" charset="-34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9364841" y="4599475"/>
            <a:ext cx="422330" cy="151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1596348" y="4577704"/>
            <a:ext cx="422330" cy="151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6113919" y="4588591"/>
            <a:ext cx="422330" cy="151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49"/>
          <p:cNvSpPr txBox="1">
            <a:spLocks noChangeArrowheads="1"/>
          </p:cNvSpPr>
          <p:nvPr/>
        </p:nvSpPr>
        <p:spPr bwMode="auto">
          <a:xfrm flipH="1">
            <a:off x="1267091" y="2808667"/>
            <a:ext cx="21329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1800" b="1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มช.รวบร่วมข้อมูล</a:t>
            </a:r>
          </a:p>
          <a:p>
            <a:pPr algn="ctr">
              <a:defRPr/>
            </a:pPr>
            <a:r>
              <a:rPr lang="th-TH" sz="1800" b="1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ส่งนายทะเบียนสมาชิก </a:t>
            </a:r>
          </a:p>
          <a:p>
            <a:pPr algn="ctr">
              <a:defRPr/>
            </a:pPr>
            <a:r>
              <a:rPr lang="th-TH" sz="1800" b="1" u="sng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ภายใน 20 มิ.ย.</a:t>
            </a:r>
            <a:endParaRPr lang="en-US" sz="1800" b="1" u="sng" dirty="0">
              <a:solidFill>
                <a:srgbClr val="0000FF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2" name="TextBox 49"/>
          <p:cNvSpPr txBox="1">
            <a:spLocks noChangeArrowheads="1"/>
          </p:cNvSpPr>
          <p:nvPr/>
        </p:nvSpPr>
        <p:spPr bwMode="auto">
          <a:xfrm flipH="1">
            <a:off x="340631" y="4839372"/>
            <a:ext cx="196696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1600" b="1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สมาชิกกรอก</a:t>
            </a:r>
          </a:p>
          <a:p>
            <a:pPr algn="ctr">
              <a:defRPr/>
            </a:pPr>
            <a:r>
              <a:rPr lang="th-TH" sz="1600" b="1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แบบฟอร์มในระบบ </a:t>
            </a:r>
            <a:r>
              <a:rPr lang="en-US" sz="1600" b="1" dirty="0" err="1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cmu</a:t>
            </a:r>
            <a:r>
              <a:rPr lang="en-US" sz="1600" b="1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1600" b="1" dirty="0" err="1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mis</a:t>
            </a:r>
            <a:endParaRPr lang="th-TH" sz="1600" b="1" dirty="0" smtClean="0">
              <a:solidFill>
                <a:srgbClr val="0000FF"/>
              </a:solidFill>
              <a:latin typeface="AngsanaUPC" pitchFamily="18" charset="-34"/>
              <a:cs typeface="AngsanaUPC" pitchFamily="18" charset="-34"/>
            </a:endParaRPr>
          </a:p>
          <a:p>
            <a:pPr algn="ctr">
              <a:defRPr/>
            </a:pPr>
            <a:r>
              <a:rPr lang="th-TH" sz="1600" b="1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และส่วนงานนำส่งให้</a:t>
            </a:r>
          </a:p>
          <a:p>
            <a:pPr algn="ctr">
              <a:defRPr/>
            </a:pPr>
            <a:r>
              <a:rPr lang="th-TH" sz="1600" b="1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กองบริหารงานบุคคล </a:t>
            </a:r>
          </a:p>
          <a:p>
            <a:pPr algn="ctr">
              <a:defRPr/>
            </a:pPr>
            <a:r>
              <a:rPr lang="th-TH" sz="1600" b="1" u="sng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ช่วงวันที่ 1-31 พ.ค.</a:t>
            </a:r>
            <a:endParaRPr lang="en-US" sz="1600" b="1" u="sng" dirty="0">
              <a:solidFill>
                <a:srgbClr val="0000FF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3" name="Right Brace 52"/>
          <p:cNvSpPr/>
          <p:nvPr/>
        </p:nvSpPr>
        <p:spPr>
          <a:xfrm rot="5400000">
            <a:off x="2141695" y="3456663"/>
            <a:ext cx="326572" cy="957943"/>
          </a:xfrm>
          <a:prstGeom prst="rightBrace">
            <a:avLst/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Brace 53"/>
          <p:cNvSpPr/>
          <p:nvPr/>
        </p:nvSpPr>
        <p:spPr>
          <a:xfrm rot="16200000">
            <a:off x="1173469" y="4171433"/>
            <a:ext cx="228601" cy="1076479"/>
          </a:xfrm>
          <a:prstGeom prst="rightBrace">
            <a:avLst/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Brace 54"/>
          <p:cNvSpPr/>
          <p:nvPr/>
        </p:nvSpPr>
        <p:spPr>
          <a:xfrm rot="16200000">
            <a:off x="7914925" y="4186134"/>
            <a:ext cx="403716" cy="1167531"/>
          </a:xfrm>
          <a:prstGeom prst="rightBrace">
            <a:avLst/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49"/>
          <p:cNvSpPr txBox="1">
            <a:spLocks noChangeArrowheads="1"/>
          </p:cNvSpPr>
          <p:nvPr/>
        </p:nvSpPr>
        <p:spPr bwMode="auto">
          <a:xfrm flipH="1">
            <a:off x="8116783" y="2964157"/>
            <a:ext cx="207577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1800" b="1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มช.รวบร่วมข้อมูล</a:t>
            </a:r>
          </a:p>
          <a:p>
            <a:pPr algn="ctr">
              <a:defRPr/>
            </a:pPr>
            <a:r>
              <a:rPr lang="th-TH" sz="1800" b="1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ส่งนายทะเบียนสมาชิก </a:t>
            </a:r>
          </a:p>
          <a:p>
            <a:pPr algn="ctr">
              <a:defRPr/>
            </a:pPr>
            <a:r>
              <a:rPr lang="th-TH" sz="1800" b="1" u="sng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ภายใน 20 ธ.ค.</a:t>
            </a:r>
            <a:endParaRPr lang="en-US" sz="1800" b="1" u="sng" dirty="0">
              <a:solidFill>
                <a:srgbClr val="0000FF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7" name="Right Brace 56"/>
          <p:cNvSpPr/>
          <p:nvPr/>
        </p:nvSpPr>
        <p:spPr>
          <a:xfrm rot="5400000">
            <a:off x="8926286" y="3571802"/>
            <a:ext cx="326572" cy="957943"/>
          </a:xfrm>
          <a:prstGeom prst="rightBrace">
            <a:avLst/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49"/>
          <p:cNvSpPr txBox="1">
            <a:spLocks noChangeArrowheads="1"/>
          </p:cNvSpPr>
          <p:nvPr/>
        </p:nvSpPr>
        <p:spPr bwMode="auto">
          <a:xfrm flipH="1">
            <a:off x="6952179" y="4800512"/>
            <a:ext cx="215202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1600" b="1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สมาชิกกรอก</a:t>
            </a:r>
          </a:p>
          <a:p>
            <a:pPr algn="ctr">
              <a:defRPr/>
            </a:pPr>
            <a:r>
              <a:rPr lang="th-TH" sz="1600" b="1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แบบฟอร์มในระบบ</a:t>
            </a:r>
            <a:r>
              <a:rPr lang="en-US" sz="1600" b="1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1600" b="1" dirty="0" err="1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cmu</a:t>
            </a:r>
            <a:r>
              <a:rPr lang="en-US" sz="1600" b="1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1600" b="1" dirty="0" err="1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mis</a:t>
            </a:r>
            <a:endParaRPr lang="th-TH" sz="1600" b="1" dirty="0" smtClean="0">
              <a:solidFill>
                <a:srgbClr val="0000FF"/>
              </a:solidFill>
              <a:latin typeface="AngsanaUPC" pitchFamily="18" charset="-34"/>
              <a:cs typeface="AngsanaUPC" pitchFamily="18" charset="-34"/>
            </a:endParaRPr>
          </a:p>
          <a:p>
            <a:pPr algn="ctr">
              <a:defRPr/>
            </a:pPr>
            <a:r>
              <a:rPr lang="th-TH" sz="1600" b="1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และส่วนงานนำส่งให้</a:t>
            </a:r>
          </a:p>
          <a:p>
            <a:pPr algn="ctr">
              <a:defRPr/>
            </a:pPr>
            <a:r>
              <a:rPr lang="th-TH" sz="1600" b="1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กองบริหารงานบุคคล</a:t>
            </a:r>
          </a:p>
          <a:p>
            <a:pPr algn="ctr">
              <a:defRPr/>
            </a:pPr>
            <a:r>
              <a:rPr lang="th-TH" sz="1600" b="1" u="sng" dirty="0" smtClean="0">
                <a:solidFill>
                  <a:srgbClr val="0000FF"/>
                </a:solidFill>
                <a:latin typeface="AngsanaUPC" pitchFamily="18" charset="-34"/>
                <a:cs typeface="AngsanaUPC" pitchFamily="18" charset="-34"/>
              </a:rPr>
              <a:t>วันที่ 1-30 พ.ย.</a:t>
            </a:r>
            <a:endParaRPr lang="en-US" sz="1600" b="1" u="sng" dirty="0">
              <a:solidFill>
                <a:srgbClr val="0000FF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9154670" y="4050773"/>
            <a:ext cx="811215" cy="1576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0" name="Straight Connector 13"/>
          <p:cNvCxnSpPr/>
          <p:nvPr/>
        </p:nvCxnSpPr>
        <p:spPr>
          <a:xfrm rot="5400000">
            <a:off x="3861491" y="4549944"/>
            <a:ext cx="422330" cy="151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251" name="Freeform 59"/>
          <p:cNvSpPr>
            <a:spLocks/>
          </p:cNvSpPr>
          <p:nvPr/>
        </p:nvSpPr>
        <p:spPr bwMode="gray">
          <a:xfrm>
            <a:off x="42233" y="787747"/>
            <a:ext cx="7196215" cy="481013"/>
          </a:xfrm>
          <a:custGeom>
            <a:avLst/>
            <a:gdLst>
              <a:gd name="T0" fmla="*/ 0 w 1634"/>
              <a:gd name="T1" fmla="*/ 0 h 289"/>
              <a:gd name="T2" fmla="*/ 1634 w 1634"/>
              <a:gd name="T3" fmla="*/ 0 h 289"/>
              <a:gd name="T4" fmla="*/ 1456 w 1634"/>
              <a:gd name="T5" fmla="*/ 289 h 289"/>
              <a:gd name="T6" fmla="*/ 0 w 1634"/>
              <a:gd name="T7" fmla="*/ 286 h 289"/>
              <a:gd name="T8" fmla="*/ 0 w 1634"/>
              <a:gd name="T9" fmla="*/ 0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34"/>
              <a:gd name="T16" fmla="*/ 0 h 289"/>
              <a:gd name="T17" fmla="*/ 1634 w 1634"/>
              <a:gd name="T18" fmla="*/ 289 h 2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34" h="289">
                <a:moveTo>
                  <a:pt x="0" y="0"/>
                </a:moveTo>
                <a:lnTo>
                  <a:pt x="1634" y="0"/>
                </a:lnTo>
                <a:lnTo>
                  <a:pt x="1456" y="289"/>
                </a:lnTo>
                <a:lnTo>
                  <a:pt x="0" y="286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dist="113592" dir="1593903" algn="ctr" rotWithShape="0">
              <a:srgbClr val="EAEAEA"/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anchor="ctr"/>
          <a:lstStyle/>
          <a:p>
            <a:pPr algn="ctr">
              <a:defRPr/>
            </a:pPr>
            <a:r>
              <a:rPr lang="th-TH" sz="16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รูปแบบ</a:t>
            </a:r>
            <a:r>
              <a:rPr lang="th-TH" sz="16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การเลือกแผนการ</a:t>
            </a:r>
            <a:r>
              <a:rPr lang="th-TH" sz="16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ลงทุน</a:t>
            </a:r>
            <a:endParaRPr lang="en-US" sz="1600" b="1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227" name="Text Box 5"/>
          <p:cNvSpPr txBox="1">
            <a:spLocks noChangeArrowheads="1"/>
          </p:cNvSpPr>
          <p:nvPr/>
        </p:nvSpPr>
        <p:spPr bwMode="auto">
          <a:xfrm>
            <a:off x="106363" y="1600200"/>
            <a:ext cx="1227137" cy="37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>
              <a:lnSpc>
                <a:spcPct val="50000"/>
              </a:lnSpc>
              <a:spcBef>
                <a:spcPct val="50000"/>
              </a:spcBef>
            </a:pPr>
            <a:r>
              <a:rPr kumimoji="1" lang="th-TH" sz="1200" b="1" dirty="0" smtClean="0">
                <a:solidFill>
                  <a:srgbClr val="000000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แผน</a:t>
            </a:r>
          </a:p>
          <a:p>
            <a:pPr latinLnBrk="1">
              <a:lnSpc>
                <a:spcPct val="50000"/>
              </a:lnSpc>
              <a:spcBef>
                <a:spcPct val="50000"/>
              </a:spcBef>
            </a:pPr>
            <a:r>
              <a:rPr kumimoji="1" lang="th-TH" sz="1200" b="1" dirty="0" smtClean="0">
                <a:solidFill>
                  <a:srgbClr val="000000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การ</a:t>
            </a:r>
            <a:r>
              <a:rPr kumimoji="1" lang="th-TH" sz="1200" b="1" dirty="0">
                <a:solidFill>
                  <a:srgbClr val="000000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ลงทุน</a:t>
            </a:r>
            <a:endParaRPr kumimoji="1" lang="en-US" sz="1200" b="1" dirty="0">
              <a:solidFill>
                <a:srgbClr val="000000"/>
              </a:solidFill>
              <a:latin typeface="Tahoma" pitchFamily="34" charset="0"/>
              <a:ea typeface="Gulim" pitchFamily="34" charset="-127"/>
              <a:cs typeface="Tahoma" pitchFamily="34" charset="0"/>
            </a:endParaRPr>
          </a:p>
        </p:txBody>
      </p:sp>
      <p:sp>
        <p:nvSpPr>
          <p:cNvPr id="9228" name="Rectangle 163"/>
          <p:cNvSpPr>
            <a:spLocks noChangeArrowheads="1"/>
          </p:cNvSpPr>
          <p:nvPr/>
        </p:nvSpPr>
        <p:spPr bwMode="gray">
          <a:xfrm>
            <a:off x="8239125" y="2300288"/>
            <a:ext cx="800100" cy="107950"/>
          </a:xfrm>
          <a:prstGeom prst="rect">
            <a:avLst/>
          </a:prstGeom>
          <a:gradFill rotWithShape="0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3200" b="1" i="1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723900" y="1219200"/>
            <a:ext cx="9217025" cy="1857375"/>
            <a:chOff x="518" y="2005"/>
            <a:chExt cx="5806" cy="1170"/>
          </a:xfrm>
        </p:grpSpPr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518" y="2005"/>
              <a:ext cx="4950" cy="1170"/>
              <a:chOff x="564" y="2005"/>
              <a:chExt cx="5714" cy="1170"/>
            </a:xfrm>
          </p:grpSpPr>
          <p:grpSp>
            <p:nvGrpSpPr>
              <p:cNvPr id="4" name="Group 38"/>
              <p:cNvGrpSpPr>
                <a:grpSpLocks/>
              </p:cNvGrpSpPr>
              <p:nvPr/>
            </p:nvGrpSpPr>
            <p:grpSpPr bwMode="auto">
              <a:xfrm>
                <a:off x="564" y="2005"/>
                <a:ext cx="5714" cy="1165"/>
                <a:chOff x="564" y="2005"/>
                <a:chExt cx="5714" cy="1165"/>
              </a:xfrm>
            </p:grpSpPr>
            <p:grpSp>
              <p:nvGrpSpPr>
                <p:cNvPr id="5" name="Group 149"/>
                <p:cNvGrpSpPr>
                  <a:grpSpLocks/>
                </p:cNvGrpSpPr>
                <p:nvPr/>
              </p:nvGrpSpPr>
              <p:grpSpPr bwMode="auto">
                <a:xfrm>
                  <a:off x="1607" y="2704"/>
                  <a:ext cx="537" cy="70"/>
                  <a:chOff x="2003" y="3439"/>
                  <a:chExt cx="468" cy="244"/>
                </a:xfrm>
              </p:grpSpPr>
              <p:sp>
                <p:nvSpPr>
                  <p:cNvPr id="9369" name="Oval 150"/>
                  <p:cNvSpPr>
                    <a:spLocks noChangeArrowheads="1"/>
                  </p:cNvSpPr>
                  <p:nvPr/>
                </p:nvSpPr>
                <p:spPr bwMode="gray">
                  <a:xfrm>
                    <a:off x="2003" y="3439"/>
                    <a:ext cx="79" cy="242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rgbClr val="767676"/>
                      </a:gs>
                      <a:gs pos="50000">
                        <a:srgbClr val="FFFFFF"/>
                      </a:gs>
                      <a:gs pos="100000">
                        <a:srgbClr val="767676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en-US" sz="1400" b="1" i="1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9370" name="Rectangle 151"/>
                  <p:cNvSpPr>
                    <a:spLocks noChangeArrowheads="1"/>
                  </p:cNvSpPr>
                  <p:nvPr/>
                </p:nvSpPr>
                <p:spPr bwMode="gray">
                  <a:xfrm>
                    <a:off x="2048" y="3441"/>
                    <a:ext cx="388" cy="24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767676"/>
                      </a:gs>
                      <a:gs pos="50000">
                        <a:srgbClr val="FFFFFF"/>
                      </a:gs>
                      <a:gs pos="100000">
                        <a:srgbClr val="767676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en-US" sz="1400" b="1" i="1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6" name="Oval 152"/>
                  <p:cNvSpPr>
                    <a:spLocks noChangeArrowheads="1"/>
                  </p:cNvSpPr>
                  <p:nvPr/>
                </p:nvSpPr>
                <p:spPr bwMode="gray">
                  <a:xfrm>
                    <a:off x="2394" y="3442"/>
                    <a:ext cx="52" cy="23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th-TH" sz="1400" b="1" i="1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7" name="Oval 153"/>
                  <p:cNvSpPr>
                    <a:spLocks noChangeArrowheads="1"/>
                  </p:cNvSpPr>
                  <p:nvPr/>
                </p:nvSpPr>
                <p:spPr bwMode="gray">
                  <a:xfrm>
                    <a:off x="2413" y="3519"/>
                    <a:ext cx="20" cy="7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bg1"/>
                      </a:gs>
                      <a:gs pos="100000">
                        <a:schemeClr val="bg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th-TH" sz="1400" b="1" i="1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sp>
              <p:nvSpPr>
                <p:cNvPr id="9357" name="Rectangle 157"/>
                <p:cNvSpPr>
                  <a:spLocks noChangeArrowheads="1"/>
                </p:cNvSpPr>
                <p:nvPr/>
              </p:nvSpPr>
              <p:spPr bwMode="gray">
                <a:xfrm>
                  <a:off x="2696" y="2704"/>
                  <a:ext cx="444" cy="69"/>
                </a:xfrm>
                <a:prstGeom prst="rect">
                  <a:avLst/>
                </a:prstGeom>
                <a:gradFill rotWithShape="0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1400" b="1" i="1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2" name="Oval 159"/>
                <p:cNvSpPr>
                  <a:spLocks noChangeArrowheads="1"/>
                </p:cNvSpPr>
                <p:nvPr/>
              </p:nvSpPr>
              <p:spPr bwMode="gray">
                <a:xfrm>
                  <a:off x="3520" y="2455"/>
                  <a:ext cx="23" cy="2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>
                        <a:gamma/>
                        <a:shade val="46275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th-TH" sz="1400" b="1" i="1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359" name="Rectangle 163"/>
                <p:cNvSpPr>
                  <a:spLocks noChangeArrowheads="1"/>
                </p:cNvSpPr>
                <p:nvPr/>
              </p:nvSpPr>
              <p:spPr bwMode="gray">
                <a:xfrm>
                  <a:off x="3784" y="2726"/>
                  <a:ext cx="581" cy="69"/>
                </a:xfrm>
                <a:prstGeom prst="rect">
                  <a:avLst/>
                </a:prstGeom>
                <a:gradFill rotWithShape="0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1400" b="1" i="1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360" name="Rectangle 40"/>
                <p:cNvSpPr>
                  <a:spLocks noChangeArrowheads="1"/>
                </p:cNvSpPr>
                <p:nvPr/>
              </p:nvSpPr>
              <p:spPr bwMode="gray">
                <a:xfrm>
                  <a:off x="564" y="2011"/>
                  <a:ext cx="1464" cy="49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lnSpc>
                      <a:spcPts val="1800"/>
                    </a:lnSpc>
                    <a:spcBef>
                      <a:spcPts val="1200"/>
                    </a:spcBef>
                  </a:pPr>
                  <a:r>
                    <a:rPr lang="en-US" sz="1100" b="1" i="1" u="sng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1.</a:t>
                  </a:r>
                  <a:r>
                    <a:rPr lang="en-US" sz="1100" b="1" i="1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/>
                  </a:r>
                  <a:br>
                    <a:rPr lang="en-US" sz="1100" b="1" i="1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</a:br>
                  <a:r>
                    <a:rPr lang="th-TH" sz="1100" b="1" i="1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ตราสารหนี้ระยะสั้น</a:t>
                  </a:r>
                  <a:br>
                    <a:rPr lang="th-TH" sz="1100" b="1" i="1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</a:br>
                  <a:r>
                    <a:rPr lang="th-TH" sz="1100" b="1" i="1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ภาครัฐ  สถาบันการเงิน</a:t>
                  </a:r>
                </a:p>
              </p:txBody>
            </p:sp>
            <p:sp>
              <p:nvSpPr>
                <p:cNvPr id="9361" name="Rectangle 46"/>
                <p:cNvSpPr>
                  <a:spLocks noChangeArrowheads="1"/>
                </p:cNvSpPr>
                <p:nvPr/>
              </p:nvSpPr>
              <p:spPr bwMode="gray">
                <a:xfrm>
                  <a:off x="2832" y="2017"/>
                  <a:ext cx="1236" cy="34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lnSpc>
                      <a:spcPts val="1800"/>
                    </a:lnSpc>
                  </a:pPr>
                  <a:r>
                    <a:rPr lang="en-US" sz="1100" b="1" i="1" u="sng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3.</a:t>
                  </a:r>
                  <a:r>
                    <a:rPr lang="en-US" sz="1100" b="1" i="1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 </a:t>
                  </a:r>
                  <a:br>
                    <a:rPr lang="en-US" sz="1100" b="1" i="1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</a:br>
                  <a:r>
                    <a:rPr lang="th-TH" sz="1100" b="1" i="1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ผสม หุ้นไม่เกิน 10</a:t>
                  </a:r>
                  <a:r>
                    <a:rPr lang="en-US" sz="1100" b="1" i="1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%</a:t>
                  </a:r>
                  <a:endParaRPr lang="th-TH" sz="1100" b="1" i="1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362" name="Rectangle 43"/>
                <p:cNvSpPr>
                  <a:spLocks noChangeArrowheads="1"/>
                </p:cNvSpPr>
                <p:nvPr/>
              </p:nvSpPr>
              <p:spPr bwMode="gray">
                <a:xfrm>
                  <a:off x="1932" y="2017"/>
                  <a:ext cx="764" cy="44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lnSpc>
                      <a:spcPts val="1800"/>
                    </a:lnSpc>
                  </a:pPr>
                  <a:r>
                    <a:rPr lang="en-US" sz="1100" b="1" i="1" u="sng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2.</a:t>
                  </a:r>
                  <a:r>
                    <a:rPr lang="en-US" sz="1100" b="1" i="1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 </a:t>
                  </a:r>
                  <a:br>
                    <a:rPr lang="en-US" sz="1100" b="1" i="1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</a:br>
                  <a:r>
                    <a:rPr lang="th-TH" sz="1100" b="1" i="1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ตราสารหนี้</a:t>
                  </a:r>
                </a:p>
                <a:p>
                  <a:pPr algn="ctr" eaLnBrk="0" hangingPunct="0">
                    <a:lnSpc>
                      <a:spcPct val="80000"/>
                    </a:lnSpc>
                  </a:pPr>
                  <a:endParaRPr lang="th-TH" sz="1100" b="1" i="1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363" name="Rectangle 163"/>
                <p:cNvSpPr>
                  <a:spLocks noChangeArrowheads="1"/>
                </p:cNvSpPr>
                <p:nvPr/>
              </p:nvSpPr>
              <p:spPr bwMode="gray">
                <a:xfrm>
                  <a:off x="4737" y="2727"/>
                  <a:ext cx="582" cy="68"/>
                </a:xfrm>
                <a:prstGeom prst="rect">
                  <a:avLst/>
                </a:prstGeom>
                <a:gradFill rotWithShape="0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1400" b="1" i="1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8" name="Oval 165"/>
                <p:cNvSpPr>
                  <a:spLocks noChangeArrowheads="1"/>
                </p:cNvSpPr>
                <p:nvPr/>
              </p:nvSpPr>
              <p:spPr bwMode="gray">
                <a:xfrm>
                  <a:off x="5524" y="2430"/>
                  <a:ext cx="30" cy="2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>
                        <a:gamma/>
                        <a:shade val="46275"/>
                        <a:invGamma/>
                      </a:schemeClr>
                    </a:gs>
                    <a:gs pos="5000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th-TH" sz="1400" b="1" i="1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365" name="Rectangle 49"/>
                <p:cNvSpPr>
                  <a:spLocks noChangeArrowheads="1"/>
                </p:cNvSpPr>
                <p:nvPr/>
              </p:nvSpPr>
              <p:spPr bwMode="gray">
                <a:xfrm rot="10800000" flipV="1">
                  <a:off x="5100" y="2005"/>
                  <a:ext cx="1178" cy="49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lnSpc>
                      <a:spcPts val="1800"/>
                    </a:lnSpc>
                  </a:pPr>
                  <a:r>
                    <a:rPr lang="en-US" sz="1100" b="1" i="1" u="sng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5. </a:t>
                  </a:r>
                  <a:br>
                    <a:rPr lang="en-US" sz="1100" b="1" i="1" u="sng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</a:br>
                  <a:r>
                    <a:rPr lang="en-US" sz="1100" b="1" i="1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ผสม หุ้น และ FIF</a:t>
                  </a:r>
                  <a:br>
                    <a:rPr lang="en-US" sz="1100" b="1" i="1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</a:br>
                  <a:r>
                    <a:rPr lang="en-US" sz="1100" b="1" i="1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ไม่เกิน </a:t>
                  </a:r>
                  <a:r>
                    <a:rPr lang="th-TH" sz="1100" b="1" i="1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25</a:t>
                  </a:r>
                  <a:r>
                    <a:rPr lang="en-US" sz="1100" b="1" i="1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%</a:t>
                  </a:r>
                </a:p>
              </p:txBody>
            </p:sp>
            <p:sp>
              <p:nvSpPr>
                <p:cNvPr id="9366" name="Rectangle 46"/>
                <p:cNvSpPr>
                  <a:spLocks noChangeArrowheads="1"/>
                </p:cNvSpPr>
                <p:nvPr/>
              </p:nvSpPr>
              <p:spPr bwMode="gray">
                <a:xfrm>
                  <a:off x="3966" y="2016"/>
                  <a:ext cx="1253" cy="34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lnSpc>
                      <a:spcPts val="1800"/>
                    </a:lnSpc>
                  </a:pPr>
                  <a:r>
                    <a:rPr lang="en-US" sz="1100" b="1" i="1" u="sng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4. </a:t>
                  </a:r>
                  <a:br>
                    <a:rPr lang="en-US" sz="1100" b="1" i="1" u="sng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</a:br>
                  <a:r>
                    <a:rPr lang="th-TH" sz="1100" b="1" i="1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ผสม หุ้นไม่เกิน 25</a:t>
                  </a:r>
                  <a:r>
                    <a:rPr lang="en-US" sz="1100" b="1" i="1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%</a:t>
                  </a:r>
                  <a:endParaRPr lang="th-TH" sz="1100" b="1" i="1">
                    <a:solidFill>
                      <a:srgbClr val="000000"/>
                    </a:solidFill>
                    <a:latin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6" name="Group 54"/>
                <p:cNvGrpSpPr>
                  <a:grpSpLocks/>
                </p:cNvGrpSpPr>
                <p:nvPr/>
              </p:nvGrpSpPr>
              <p:grpSpPr bwMode="auto">
                <a:xfrm>
                  <a:off x="700" y="2226"/>
                  <a:ext cx="1134" cy="944"/>
                  <a:chOff x="528" y="1063"/>
                  <a:chExt cx="1514" cy="1164"/>
                </a:xfrm>
              </p:grpSpPr>
              <p:graphicFrame>
                <p:nvGraphicFramePr>
                  <p:cNvPr id="9223" name="Object 231"/>
                  <p:cNvGraphicFramePr>
                    <a:graphicFrameLocks noChangeAspect="1"/>
                  </p:cNvGraphicFramePr>
                  <p:nvPr/>
                </p:nvGraphicFramePr>
                <p:xfrm>
                  <a:off x="528" y="1063"/>
                  <a:ext cx="1514" cy="1164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03832" r:id="rId3" imgW="1554615" imgH="1493649" progId="Excel.Chart.8">
                          <p:embed/>
                        </p:oleObj>
                      </mc:Choice>
                      <mc:Fallback>
                        <p:oleObj r:id="rId3" imgW="1554615" imgH="1493649" progId="Excel.Chart.8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28" y="1063"/>
                                <a:ext cx="1514" cy="1164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9368" name="Rectangle 56"/>
                  <p:cNvSpPr>
                    <a:spLocks noChangeArrowheads="1"/>
                  </p:cNvSpPr>
                  <p:nvPr/>
                </p:nvSpPr>
                <p:spPr bwMode="gray">
                  <a:xfrm>
                    <a:off x="886" y="1501"/>
                    <a:ext cx="770" cy="2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/>
                    <a:r>
                      <a:rPr lang="th-TH" sz="900" b="1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rPr>
                      <a:t>100</a:t>
                    </a:r>
                    <a:r>
                      <a:rPr lang="en-US" sz="900" b="1">
                        <a:solidFill>
                          <a:srgbClr val="000000"/>
                        </a:solidFill>
                        <a:latin typeface="Tahoma" pitchFamily="34" charset="0"/>
                        <a:cs typeface="Tahoma" pitchFamily="34" charset="0"/>
                      </a:rPr>
                      <a:t>%</a:t>
                    </a:r>
                    <a:endParaRPr lang="th-TH" sz="900" b="1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</p:grpSp>
          <p:grpSp>
            <p:nvGrpSpPr>
              <p:cNvPr id="7" name="Group 57"/>
              <p:cNvGrpSpPr>
                <a:grpSpLocks/>
              </p:cNvGrpSpPr>
              <p:nvPr/>
            </p:nvGrpSpPr>
            <p:grpSpPr bwMode="auto">
              <a:xfrm>
                <a:off x="1698" y="2226"/>
                <a:ext cx="1225" cy="949"/>
                <a:chOff x="2111" y="2238"/>
                <a:chExt cx="1225" cy="1013"/>
              </a:xfrm>
            </p:grpSpPr>
            <p:graphicFrame>
              <p:nvGraphicFramePr>
                <p:cNvPr id="9222" name="Object 232"/>
                <p:cNvGraphicFramePr>
                  <a:graphicFrameLocks noChangeAspect="1"/>
                </p:cNvGraphicFramePr>
                <p:nvPr/>
              </p:nvGraphicFramePr>
              <p:xfrm>
                <a:off x="2111" y="2238"/>
                <a:ext cx="1225" cy="101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3833" r:id="rId5" imgW="1682642" imgH="1505843" progId="Excel.Chart.8">
                        <p:embed/>
                      </p:oleObj>
                    </mc:Choice>
                    <mc:Fallback>
                      <p:oleObj r:id="rId5" imgW="1682642" imgH="1505843" progId="Excel.Chart.8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111" y="2238"/>
                              <a:ext cx="1225" cy="1013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9354" name="Rectangle 59"/>
                <p:cNvSpPr>
                  <a:spLocks noChangeArrowheads="1"/>
                </p:cNvSpPr>
                <p:nvPr/>
              </p:nvSpPr>
              <p:spPr bwMode="gray">
                <a:xfrm>
                  <a:off x="2393" y="2719"/>
                  <a:ext cx="575" cy="2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900" b="1">
                      <a:solidFill>
                        <a:srgbClr val="FFFFFF"/>
                      </a:solidFill>
                      <a:latin typeface="Tahoma" pitchFamily="34" charset="0"/>
                      <a:cs typeface="Tahoma" pitchFamily="34" charset="0"/>
                    </a:rPr>
                    <a:t>≥ 65%</a:t>
                  </a:r>
                </a:p>
              </p:txBody>
            </p:sp>
            <p:sp>
              <p:nvSpPr>
                <p:cNvPr id="9355" name="Rectangle 60"/>
                <p:cNvSpPr>
                  <a:spLocks noChangeArrowheads="1"/>
                </p:cNvSpPr>
                <p:nvPr/>
              </p:nvSpPr>
              <p:spPr bwMode="gray">
                <a:xfrm>
                  <a:off x="2568" y="2535"/>
                  <a:ext cx="504" cy="2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900" b="1">
                      <a:solidFill>
                        <a:srgbClr val="000000"/>
                      </a:solidFill>
                      <a:latin typeface="Tahoma" pitchFamily="34" charset="0"/>
                      <a:cs typeface="Tahoma" pitchFamily="34" charset="0"/>
                    </a:rPr>
                    <a:t>≤ 35%</a:t>
                  </a:r>
                </a:p>
              </p:txBody>
            </p:sp>
          </p:grpSp>
        </p:grpSp>
        <p:sp>
          <p:nvSpPr>
            <p:cNvPr id="9351" name="Rectangle 40"/>
            <p:cNvSpPr>
              <a:spLocks noChangeArrowheads="1"/>
            </p:cNvSpPr>
            <p:nvPr/>
          </p:nvSpPr>
          <p:spPr bwMode="gray">
            <a:xfrm>
              <a:off x="5508" y="2024"/>
              <a:ext cx="816" cy="3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lnSpc>
                  <a:spcPts val="1800"/>
                </a:lnSpc>
              </a:pPr>
              <a:r>
                <a:rPr lang="en-US" sz="1100" b="1" i="1" u="sng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6.</a:t>
              </a:r>
              <a:br>
                <a:rPr lang="en-US" sz="1100" b="1" i="1" u="sng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</a:br>
              <a:r>
                <a:rPr lang="th-TH" sz="1100" b="1" i="1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ตราสารทุน</a:t>
              </a:r>
            </a:p>
          </p:txBody>
        </p:sp>
      </p:grpSp>
      <p:graphicFrame>
        <p:nvGraphicFramePr>
          <p:cNvPr id="118" name="Group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976913"/>
              </p:ext>
            </p:extLst>
          </p:nvPr>
        </p:nvGraphicFramePr>
        <p:xfrm>
          <a:off x="931863" y="2743200"/>
          <a:ext cx="9012238" cy="3371823"/>
        </p:xfrm>
        <a:graphic>
          <a:graphicData uri="http://schemas.openxmlformats.org/drawingml/2006/table">
            <a:tbl>
              <a:tblPr/>
              <a:tblGrid>
                <a:gridCol w="1380098"/>
                <a:gridCol w="1500216"/>
                <a:gridCol w="1512165"/>
                <a:gridCol w="1656180"/>
                <a:gridCol w="1512165"/>
                <a:gridCol w="1451414"/>
              </a:tblGrid>
              <a:tr h="299338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ทางเลือก</a:t>
                      </a:r>
                      <a:r>
                        <a:rPr kumimoji="0" lang="en-U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1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– </a:t>
                      </a: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สมาชิก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 </a:t>
                      </a: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ท่านเลือก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 </a:t>
                      </a: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นโยบายการลงทุน / แผนการลงทุน</a:t>
                      </a:r>
                    </a:p>
                  </a:txBody>
                  <a:tcPr marL="91414" marR="91414" marT="45699" marB="4569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14" marR="91414" marT="45697" marB="45697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14" marR="91414" marT="45697" marB="45697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100%</a:t>
                      </a:r>
                    </a:p>
                  </a:txBody>
                  <a:tcPr marL="91414" marR="91414" marT="45699" marB="4569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047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1414" marR="91414" marT="45699" marB="4569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100%</a:t>
                      </a: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047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100%</a:t>
                      </a: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047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100%</a:t>
                      </a: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047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100%</a:t>
                      </a: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047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100%</a:t>
                      </a: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2952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  <a:sym typeface="Wingdings"/>
                        </a:rPr>
                        <a:t>-</a:t>
                      </a:r>
                      <a:endParaRPr kumimoji="0" lang="th-TH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  <a:sym typeface="Wingdings"/>
                        </a:rPr>
                        <a:t>70%</a:t>
                      </a: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  <a:sym typeface="Wingdings"/>
                        </a:rPr>
                        <a:t>30%</a:t>
                      </a:r>
                      <a:endParaRPr kumimoji="0" lang="th-TH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143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  <a:sym typeface="Wingdings"/>
                        </a:rPr>
                        <a:t>50%</a:t>
                      </a: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  <a:sym typeface="Wingdings"/>
                        </a:rPr>
                        <a:t>50%</a:t>
                      </a:r>
                      <a:endParaRPr kumimoji="0" lang="th-TH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143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  <a:sym typeface="Wingdings"/>
                        </a:rPr>
                        <a:t>30%</a:t>
                      </a: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  <a:sym typeface="Wingdings"/>
                        </a:rPr>
                        <a:t>70%</a:t>
                      </a:r>
                      <a:endParaRPr kumimoji="0" lang="th-TH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143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  <a:sym typeface="Wingdings"/>
                        </a:rPr>
                        <a:t>10%</a:t>
                      </a: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endParaRPr kumimoji="0" lang="th-TH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  <a:sym typeface="Wingdings"/>
                        </a:rPr>
                        <a:t>90%</a:t>
                      </a:r>
                      <a:endParaRPr kumimoji="0" lang="th-TH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91414" marR="91414" marT="45699" marB="4569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2852" name="AutoShape 61"/>
          <p:cNvSpPr>
            <a:spLocks noChangeArrowheads="1"/>
          </p:cNvSpPr>
          <p:nvPr/>
        </p:nvSpPr>
        <p:spPr bwMode="gray">
          <a:xfrm>
            <a:off x="204788" y="3124200"/>
            <a:ext cx="285750" cy="276225"/>
          </a:xfrm>
          <a:prstGeom prst="flowChartConnector">
            <a:avLst/>
          </a:prstGeom>
          <a:solidFill>
            <a:srgbClr val="006600"/>
          </a:solidFill>
          <a:ln w="9525" algn="ctr">
            <a:solidFill>
              <a:srgbClr val="000000"/>
            </a:solidFill>
            <a:round/>
            <a:headEnd/>
            <a:tailEnd/>
          </a:ln>
          <a:effectLst>
            <a:outerShdw dist="45791" dir="2021404" algn="ctr" rotWithShape="0">
              <a:srgbClr val="80808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11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1</a:t>
            </a:r>
            <a:endParaRPr lang="th-TH" sz="1100" b="1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27" name="Straight Arrow Connector 126"/>
          <p:cNvCxnSpPr/>
          <p:nvPr/>
        </p:nvCxnSpPr>
        <p:spPr>
          <a:xfrm flipV="1">
            <a:off x="674688" y="3276600"/>
            <a:ext cx="10795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674688" y="3886200"/>
            <a:ext cx="10795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674688" y="3581400"/>
            <a:ext cx="10795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665163" y="4191000"/>
            <a:ext cx="11430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/>
          <p:nvPr/>
        </p:nvCxnSpPr>
        <p:spPr>
          <a:xfrm>
            <a:off x="676275" y="4495800"/>
            <a:ext cx="10795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>
            <a:off x="679450" y="4800600"/>
            <a:ext cx="112713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 flipV="1">
            <a:off x="654051" y="5613853"/>
            <a:ext cx="10795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>
          <a:xfrm>
            <a:off x="675482" y="5998936"/>
            <a:ext cx="106362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61" name="AutoShape 61"/>
          <p:cNvSpPr>
            <a:spLocks noChangeArrowheads="1"/>
          </p:cNvSpPr>
          <p:nvPr/>
        </p:nvSpPr>
        <p:spPr bwMode="gray">
          <a:xfrm>
            <a:off x="204788" y="3429000"/>
            <a:ext cx="285750" cy="276225"/>
          </a:xfrm>
          <a:prstGeom prst="flowChartConnector">
            <a:avLst/>
          </a:prstGeom>
          <a:solidFill>
            <a:srgbClr val="006600"/>
          </a:solidFill>
          <a:ln w="9525" algn="ctr">
            <a:solidFill>
              <a:srgbClr val="000000"/>
            </a:solidFill>
            <a:round/>
            <a:headEnd/>
            <a:tailEnd/>
          </a:ln>
          <a:effectLst>
            <a:outerShdw dist="45791" dir="2021404" algn="ctr" rotWithShape="0">
              <a:srgbClr val="80808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11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th-TH" sz="1100" b="1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862" name="AutoShape 61"/>
          <p:cNvSpPr>
            <a:spLocks noChangeArrowheads="1"/>
          </p:cNvSpPr>
          <p:nvPr/>
        </p:nvSpPr>
        <p:spPr bwMode="gray">
          <a:xfrm>
            <a:off x="204788" y="3733800"/>
            <a:ext cx="285750" cy="276225"/>
          </a:xfrm>
          <a:prstGeom prst="flowChartConnector">
            <a:avLst/>
          </a:prstGeom>
          <a:solidFill>
            <a:srgbClr val="006600"/>
          </a:solidFill>
          <a:ln w="9525" algn="ctr">
            <a:solidFill>
              <a:srgbClr val="000000"/>
            </a:solidFill>
            <a:round/>
            <a:headEnd/>
            <a:tailEnd/>
          </a:ln>
          <a:effectLst>
            <a:outerShdw dist="45791" dir="2021404" algn="ctr" rotWithShape="0">
              <a:srgbClr val="80808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11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3</a:t>
            </a:r>
            <a:endParaRPr lang="th-TH" sz="1100" b="1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863" name="AutoShape 61"/>
          <p:cNvSpPr>
            <a:spLocks noChangeArrowheads="1"/>
          </p:cNvSpPr>
          <p:nvPr/>
        </p:nvSpPr>
        <p:spPr bwMode="gray">
          <a:xfrm>
            <a:off x="217488" y="4067175"/>
            <a:ext cx="287337" cy="276225"/>
          </a:xfrm>
          <a:prstGeom prst="flowChartConnector">
            <a:avLst/>
          </a:prstGeom>
          <a:solidFill>
            <a:srgbClr val="006600"/>
          </a:solidFill>
          <a:ln w="9525" algn="ctr">
            <a:solidFill>
              <a:srgbClr val="000000"/>
            </a:solidFill>
            <a:round/>
            <a:headEnd/>
            <a:tailEnd/>
          </a:ln>
          <a:effectLst>
            <a:outerShdw dist="45791" dir="2021404" algn="ctr" rotWithShape="0">
              <a:srgbClr val="80808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11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4</a:t>
            </a:r>
            <a:endParaRPr lang="th-TH" sz="1100" b="1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864" name="AutoShape 61"/>
          <p:cNvSpPr>
            <a:spLocks noChangeArrowheads="1"/>
          </p:cNvSpPr>
          <p:nvPr/>
        </p:nvSpPr>
        <p:spPr bwMode="gray">
          <a:xfrm>
            <a:off x="217488" y="4378325"/>
            <a:ext cx="287337" cy="276225"/>
          </a:xfrm>
          <a:prstGeom prst="flowChartConnector">
            <a:avLst/>
          </a:prstGeom>
          <a:solidFill>
            <a:srgbClr val="006600"/>
          </a:solidFill>
          <a:ln w="9525" algn="ctr">
            <a:solidFill>
              <a:srgbClr val="000000"/>
            </a:solidFill>
            <a:round/>
            <a:headEnd/>
            <a:tailEnd/>
          </a:ln>
          <a:effectLst>
            <a:outerShdw dist="45791" dir="2021404" algn="ctr" rotWithShape="0">
              <a:srgbClr val="80808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11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5</a:t>
            </a:r>
            <a:endParaRPr lang="th-TH" sz="1100" b="1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865" name="AutoShape 61"/>
          <p:cNvSpPr>
            <a:spLocks noChangeArrowheads="1"/>
          </p:cNvSpPr>
          <p:nvPr/>
        </p:nvSpPr>
        <p:spPr bwMode="gray">
          <a:xfrm>
            <a:off x="249464" y="4654550"/>
            <a:ext cx="285750" cy="276225"/>
          </a:xfrm>
          <a:prstGeom prst="flowChartConnector">
            <a:avLst/>
          </a:prstGeom>
          <a:solidFill>
            <a:srgbClr val="006600"/>
          </a:solidFill>
          <a:ln w="9525" algn="ctr">
            <a:solidFill>
              <a:srgbClr val="000000"/>
            </a:solidFill>
            <a:round/>
            <a:headEnd/>
            <a:tailEnd/>
          </a:ln>
          <a:effectLst>
            <a:outerShdw dist="45791" dir="2021404" algn="ctr" rotWithShape="0">
              <a:srgbClr val="80808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11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6</a:t>
            </a:r>
            <a:endParaRPr lang="th-TH" sz="1100" b="1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 flipV="1">
            <a:off x="676275" y="4981575"/>
            <a:ext cx="10795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649288" y="5286601"/>
            <a:ext cx="106362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68" name="AutoShape 61"/>
          <p:cNvSpPr>
            <a:spLocks noChangeArrowheads="1"/>
          </p:cNvSpPr>
          <p:nvPr/>
        </p:nvSpPr>
        <p:spPr bwMode="gray">
          <a:xfrm>
            <a:off x="249464" y="4883150"/>
            <a:ext cx="285750" cy="276225"/>
          </a:xfrm>
          <a:prstGeom prst="flowChartConnector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round/>
            <a:headEnd/>
            <a:tailEnd/>
          </a:ln>
          <a:effectLst>
            <a:outerShdw dist="45791" dir="2021404" algn="ctr" rotWithShape="0">
              <a:srgbClr val="80808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11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7</a:t>
            </a:r>
            <a:endParaRPr lang="th-TH" sz="11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869" name="AutoShape 61"/>
          <p:cNvSpPr>
            <a:spLocks noChangeArrowheads="1"/>
          </p:cNvSpPr>
          <p:nvPr/>
        </p:nvSpPr>
        <p:spPr bwMode="gray">
          <a:xfrm>
            <a:off x="249464" y="5159375"/>
            <a:ext cx="285750" cy="276225"/>
          </a:xfrm>
          <a:prstGeom prst="flowChartConnector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round/>
            <a:headEnd/>
            <a:tailEnd/>
          </a:ln>
          <a:effectLst>
            <a:outerShdw dist="45791" dir="2021404" algn="ctr" rotWithShape="0">
              <a:srgbClr val="80808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11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8</a:t>
            </a:r>
            <a:endParaRPr lang="th-TH" sz="11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870" name="AutoShape 61"/>
          <p:cNvSpPr>
            <a:spLocks noChangeArrowheads="1"/>
          </p:cNvSpPr>
          <p:nvPr/>
        </p:nvSpPr>
        <p:spPr bwMode="gray">
          <a:xfrm>
            <a:off x="249917" y="5475741"/>
            <a:ext cx="285750" cy="276225"/>
          </a:xfrm>
          <a:prstGeom prst="flowChartConnector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round/>
            <a:headEnd/>
            <a:tailEnd/>
          </a:ln>
          <a:effectLst>
            <a:outerShdw dist="45791" dir="2021404" algn="ctr" rotWithShape="0">
              <a:srgbClr val="80808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11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9</a:t>
            </a:r>
          </a:p>
        </p:txBody>
      </p:sp>
      <p:sp>
        <p:nvSpPr>
          <p:cNvPr id="32871" name="AutoShape 61"/>
          <p:cNvSpPr>
            <a:spLocks noChangeArrowheads="1"/>
          </p:cNvSpPr>
          <p:nvPr/>
        </p:nvSpPr>
        <p:spPr bwMode="gray">
          <a:xfrm>
            <a:off x="252413" y="5751966"/>
            <a:ext cx="285750" cy="276225"/>
          </a:xfrm>
          <a:prstGeom prst="flowChartConnector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round/>
            <a:headEnd/>
            <a:tailEnd/>
          </a:ln>
          <a:effectLst>
            <a:outerShdw dist="45791" dir="2021404" algn="ctr" rotWithShape="0">
              <a:srgbClr val="808080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11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10</a:t>
            </a:r>
            <a:endParaRPr lang="th-TH" sz="11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326" name="Line 4"/>
          <p:cNvSpPr>
            <a:spLocks noChangeShapeType="1"/>
          </p:cNvSpPr>
          <p:nvPr/>
        </p:nvSpPr>
        <p:spPr bwMode="auto">
          <a:xfrm flipH="1">
            <a:off x="2324100" y="3048000"/>
            <a:ext cx="0" cy="1814513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327" name="Line 4"/>
          <p:cNvSpPr>
            <a:spLocks noChangeShapeType="1"/>
          </p:cNvSpPr>
          <p:nvPr/>
        </p:nvSpPr>
        <p:spPr bwMode="auto">
          <a:xfrm flipH="1">
            <a:off x="3848100" y="3048000"/>
            <a:ext cx="0" cy="1814513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328" name="Line 4"/>
          <p:cNvSpPr>
            <a:spLocks noChangeShapeType="1"/>
          </p:cNvSpPr>
          <p:nvPr/>
        </p:nvSpPr>
        <p:spPr bwMode="auto">
          <a:xfrm flipH="1">
            <a:off x="5372100" y="3048000"/>
            <a:ext cx="0" cy="1814513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329" name="Line 4"/>
          <p:cNvSpPr>
            <a:spLocks noChangeShapeType="1"/>
          </p:cNvSpPr>
          <p:nvPr/>
        </p:nvSpPr>
        <p:spPr bwMode="auto">
          <a:xfrm flipH="1">
            <a:off x="6896100" y="3048000"/>
            <a:ext cx="0" cy="1814513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330" name="Line 4"/>
          <p:cNvSpPr>
            <a:spLocks noChangeShapeType="1"/>
          </p:cNvSpPr>
          <p:nvPr/>
        </p:nvSpPr>
        <p:spPr bwMode="auto">
          <a:xfrm flipH="1">
            <a:off x="8420100" y="3048000"/>
            <a:ext cx="0" cy="1814513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331" name="Text Box 5"/>
          <p:cNvSpPr txBox="1">
            <a:spLocks noChangeArrowheads="1"/>
          </p:cNvSpPr>
          <p:nvPr/>
        </p:nvSpPr>
        <p:spPr bwMode="auto">
          <a:xfrm>
            <a:off x="38100" y="2746375"/>
            <a:ext cx="1227138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>
              <a:lnSpc>
                <a:spcPct val="50000"/>
              </a:lnSpc>
              <a:spcBef>
                <a:spcPct val="50000"/>
              </a:spcBef>
            </a:pPr>
            <a:r>
              <a:rPr kumimoji="1" lang="th-TH" sz="1200" b="1" dirty="0">
                <a:solidFill>
                  <a:srgbClr val="000000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แผน</a:t>
            </a:r>
          </a:p>
          <a:p>
            <a:pPr latinLnBrk="1">
              <a:lnSpc>
                <a:spcPct val="50000"/>
              </a:lnSpc>
              <a:spcBef>
                <a:spcPct val="50000"/>
              </a:spcBef>
            </a:pPr>
            <a:r>
              <a:rPr kumimoji="1" lang="th-TH" sz="1200" b="1" dirty="0">
                <a:solidFill>
                  <a:srgbClr val="000000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การลงทุน</a:t>
            </a:r>
            <a:endParaRPr kumimoji="1" lang="en-US" sz="1200" b="1" dirty="0">
              <a:solidFill>
                <a:srgbClr val="000000"/>
              </a:solidFill>
              <a:latin typeface="Tahoma" pitchFamily="34" charset="0"/>
              <a:ea typeface="Gulim" pitchFamily="34" charset="-127"/>
              <a:cs typeface="Tahoma" pitchFamily="34" charset="0"/>
            </a:endParaRPr>
          </a:p>
        </p:txBody>
      </p:sp>
      <p:graphicFrame>
        <p:nvGraphicFramePr>
          <p:cNvPr id="9218" name="Object 258"/>
          <p:cNvGraphicFramePr>
            <a:graphicFrameLocks noChangeAspect="1"/>
          </p:cNvGraphicFramePr>
          <p:nvPr/>
        </p:nvGraphicFramePr>
        <p:xfrm>
          <a:off x="3695700" y="1762125"/>
          <a:ext cx="182880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34" name="Chart" r:id="rId7" imgW="1838325" imgH="1295400" progId="Excel.Chart.8">
                  <p:embed/>
                </p:oleObj>
              </mc:Choice>
              <mc:Fallback>
                <p:oleObj name="Chart" r:id="rId7" imgW="1838325" imgH="12954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700" y="1762125"/>
                        <a:ext cx="1828800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32" name="Rectangle 76"/>
          <p:cNvSpPr>
            <a:spLocks noChangeArrowheads="1"/>
          </p:cNvSpPr>
          <p:nvPr/>
        </p:nvSpPr>
        <p:spPr bwMode="gray">
          <a:xfrm>
            <a:off x="4111625" y="2339975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≥ 55%</a:t>
            </a:r>
          </a:p>
        </p:txBody>
      </p:sp>
      <p:sp>
        <p:nvSpPr>
          <p:cNvPr id="9333" name="Rectangle 77"/>
          <p:cNvSpPr>
            <a:spLocks noChangeArrowheads="1"/>
          </p:cNvSpPr>
          <p:nvPr/>
        </p:nvSpPr>
        <p:spPr bwMode="gray">
          <a:xfrm>
            <a:off x="4751388" y="2082800"/>
            <a:ext cx="6905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≤ 10%</a:t>
            </a:r>
          </a:p>
        </p:txBody>
      </p:sp>
      <p:sp>
        <p:nvSpPr>
          <p:cNvPr id="9334" name="Rectangle 78"/>
          <p:cNvSpPr>
            <a:spLocks noChangeArrowheads="1"/>
          </p:cNvSpPr>
          <p:nvPr/>
        </p:nvSpPr>
        <p:spPr bwMode="gray">
          <a:xfrm>
            <a:off x="4195763" y="2052638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≤ 30%</a:t>
            </a:r>
          </a:p>
        </p:txBody>
      </p:sp>
      <p:sp>
        <p:nvSpPr>
          <p:cNvPr id="9335" name="Rectangle 77"/>
          <p:cNvSpPr>
            <a:spLocks noChangeArrowheads="1"/>
          </p:cNvSpPr>
          <p:nvPr/>
        </p:nvSpPr>
        <p:spPr bwMode="gray">
          <a:xfrm>
            <a:off x="4957763" y="2195513"/>
            <a:ext cx="692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≤ 5%</a:t>
            </a:r>
          </a:p>
        </p:txBody>
      </p:sp>
      <p:graphicFrame>
        <p:nvGraphicFramePr>
          <p:cNvPr id="9219" name="Object 256"/>
          <p:cNvGraphicFramePr>
            <a:graphicFrameLocks noChangeAspect="1"/>
          </p:cNvGraphicFramePr>
          <p:nvPr/>
        </p:nvGraphicFramePr>
        <p:xfrm>
          <a:off x="5362575" y="1760538"/>
          <a:ext cx="1827213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35" name="Chart" r:id="rId9" imgW="1838325" imgH="1295400" progId="Excel.Chart.8">
                  <p:embed/>
                </p:oleObj>
              </mc:Choice>
              <mc:Fallback>
                <p:oleObj name="Chart" r:id="rId9" imgW="1838325" imgH="12954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575" y="1760538"/>
                        <a:ext cx="1827213" cy="1287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36" name="Rectangle 63"/>
          <p:cNvSpPr>
            <a:spLocks noChangeArrowheads="1"/>
          </p:cNvSpPr>
          <p:nvPr/>
        </p:nvSpPr>
        <p:spPr bwMode="gray">
          <a:xfrm>
            <a:off x="5516563" y="2282825"/>
            <a:ext cx="728662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≥ 40%</a:t>
            </a:r>
          </a:p>
        </p:txBody>
      </p:sp>
      <p:sp>
        <p:nvSpPr>
          <p:cNvPr id="9337" name="Rectangle 64"/>
          <p:cNvSpPr>
            <a:spLocks noChangeArrowheads="1"/>
          </p:cNvSpPr>
          <p:nvPr/>
        </p:nvSpPr>
        <p:spPr bwMode="gray">
          <a:xfrm>
            <a:off x="6354763" y="2244725"/>
            <a:ext cx="7620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≤ 25%</a:t>
            </a:r>
          </a:p>
        </p:txBody>
      </p:sp>
      <p:sp>
        <p:nvSpPr>
          <p:cNvPr id="9338" name="Rectangle 65"/>
          <p:cNvSpPr>
            <a:spLocks noChangeArrowheads="1"/>
          </p:cNvSpPr>
          <p:nvPr/>
        </p:nvSpPr>
        <p:spPr bwMode="gray">
          <a:xfrm>
            <a:off x="5938838" y="2041525"/>
            <a:ext cx="76517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≤ 30%</a:t>
            </a:r>
          </a:p>
        </p:txBody>
      </p:sp>
      <p:sp>
        <p:nvSpPr>
          <p:cNvPr id="9339" name="Rectangle 64"/>
          <p:cNvSpPr>
            <a:spLocks noChangeArrowheads="1"/>
          </p:cNvSpPr>
          <p:nvPr/>
        </p:nvSpPr>
        <p:spPr bwMode="gray">
          <a:xfrm>
            <a:off x="6091238" y="2401888"/>
            <a:ext cx="76041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≤ 5%</a:t>
            </a:r>
          </a:p>
        </p:txBody>
      </p:sp>
      <p:graphicFrame>
        <p:nvGraphicFramePr>
          <p:cNvPr id="9220" name="Object 257"/>
          <p:cNvGraphicFramePr>
            <a:graphicFrameLocks noChangeAspect="1"/>
          </p:cNvGraphicFramePr>
          <p:nvPr/>
        </p:nvGraphicFramePr>
        <p:xfrm>
          <a:off x="6896100" y="1752600"/>
          <a:ext cx="186055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36" name="Chart" r:id="rId11" imgW="1828800" imgH="1266825" progId="Excel.Chart.8">
                  <p:embed/>
                </p:oleObj>
              </mc:Choice>
              <mc:Fallback>
                <p:oleObj name="Chart" r:id="rId11" imgW="1828800" imgH="126682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6100" y="1752600"/>
                        <a:ext cx="1860550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Rectangle 69"/>
          <p:cNvSpPr>
            <a:spLocks noChangeArrowheads="1"/>
          </p:cNvSpPr>
          <p:nvPr/>
        </p:nvSpPr>
        <p:spPr bwMode="gray">
          <a:xfrm>
            <a:off x="7021513" y="2260600"/>
            <a:ext cx="7842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rgbClr val="FFFFFF">
                    <a:lumMod val="95000"/>
                  </a:srgbClr>
                </a:solidFill>
                <a:latin typeface="Tahoma" pitchFamily="34" charset="0"/>
                <a:cs typeface="Tahoma" pitchFamily="34" charset="0"/>
              </a:rPr>
              <a:t>≥ 40%</a:t>
            </a:r>
          </a:p>
        </p:txBody>
      </p:sp>
      <p:sp>
        <p:nvSpPr>
          <p:cNvPr id="9341" name="Rectangle 71"/>
          <p:cNvSpPr>
            <a:spLocks noChangeArrowheads="1"/>
          </p:cNvSpPr>
          <p:nvPr/>
        </p:nvSpPr>
        <p:spPr bwMode="gray">
          <a:xfrm>
            <a:off x="7443788" y="2011363"/>
            <a:ext cx="7635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≤ 30%</a:t>
            </a:r>
          </a:p>
        </p:txBody>
      </p:sp>
      <p:sp>
        <p:nvSpPr>
          <p:cNvPr id="9342" name="Rectangle 70"/>
          <p:cNvSpPr>
            <a:spLocks noChangeArrowheads="1"/>
          </p:cNvSpPr>
          <p:nvPr/>
        </p:nvSpPr>
        <p:spPr bwMode="gray">
          <a:xfrm>
            <a:off x="7939088" y="2319338"/>
            <a:ext cx="7080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≤ 25%</a:t>
            </a:r>
          </a:p>
        </p:txBody>
      </p:sp>
      <p:sp>
        <p:nvSpPr>
          <p:cNvPr id="9343" name="Rectangle 72"/>
          <p:cNvSpPr>
            <a:spLocks noChangeArrowheads="1"/>
          </p:cNvSpPr>
          <p:nvPr/>
        </p:nvSpPr>
        <p:spPr bwMode="gray">
          <a:xfrm>
            <a:off x="8043863" y="2109788"/>
            <a:ext cx="615950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≤ 5%</a:t>
            </a:r>
          </a:p>
        </p:txBody>
      </p:sp>
      <p:sp>
        <p:nvSpPr>
          <p:cNvPr id="9344" name="Rectangle 70"/>
          <p:cNvSpPr>
            <a:spLocks noChangeArrowheads="1"/>
          </p:cNvSpPr>
          <p:nvPr/>
        </p:nvSpPr>
        <p:spPr bwMode="gray">
          <a:xfrm>
            <a:off x="7678738" y="2446338"/>
            <a:ext cx="7080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≤ 5%</a:t>
            </a:r>
          </a:p>
        </p:txBody>
      </p:sp>
      <p:sp>
        <p:nvSpPr>
          <p:cNvPr id="9345" name="Line 27"/>
          <p:cNvSpPr>
            <a:spLocks noChangeShapeType="1"/>
          </p:cNvSpPr>
          <p:nvPr/>
        </p:nvSpPr>
        <p:spPr bwMode="gray">
          <a:xfrm flipV="1">
            <a:off x="7962900" y="2286000"/>
            <a:ext cx="533400" cy="46038"/>
          </a:xfrm>
          <a:prstGeom prst="line">
            <a:avLst/>
          </a:prstGeom>
          <a:noFill/>
          <a:ln w="0">
            <a:solidFill>
              <a:srgbClr val="FFFF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9221" name="Object 259"/>
          <p:cNvGraphicFramePr>
            <a:graphicFrameLocks noChangeAspect="1"/>
          </p:cNvGraphicFramePr>
          <p:nvPr/>
        </p:nvGraphicFramePr>
        <p:xfrm>
          <a:off x="8267700" y="1828800"/>
          <a:ext cx="230822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37" name="Chart" r:id="rId13" imgW="3057525" imgH="1466850" progId="Excel.Chart.8">
                  <p:embed/>
                </p:oleObj>
              </mc:Choice>
              <mc:Fallback>
                <p:oleObj name="Chart" r:id="rId13" imgW="3057525" imgH="146685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7700" y="1828800"/>
                        <a:ext cx="2308225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46" name="Rectangle 56"/>
          <p:cNvSpPr>
            <a:spLocks noChangeArrowheads="1"/>
          </p:cNvSpPr>
          <p:nvPr/>
        </p:nvSpPr>
        <p:spPr bwMode="gray">
          <a:xfrm>
            <a:off x="8736013" y="2143125"/>
            <a:ext cx="752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00" b="1" u="sng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&gt;</a:t>
            </a:r>
            <a:r>
              <a:rPr lang="en-US" sz="9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65%</a:t>
            </a:r>
            <a:endParaRPr lang="th-TH" sz="900" b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347" name="Rectangle 56"/>
          <p:cNvSpPr>
            <a:spLocks noChangeArrowheads="1"/>
          </p:cNvSpPr>
          <p:nvPr/>
        </p:nvSpPr>
        <p:spPr bwMode="gray">
          <a:xfrm>
            <a:off x="9259888" y="2306638"/>
            <a:ext cx="75247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00" b="1" u="sng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&lt; </a:t>
            </a:r>
            <a:r>
              <a:rPr lang="en-US" sz="9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35%</a:t>
            </a:r>
            <a:endParaRPr lang="th-TH" sz="900" b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348" name="Rectangle 56"/>
          <p:cNvSpPr>
            <a:spLocks noChangeArrowheads="1"/>
          </p:cNvSpPr>
          <p:nvPr/>
        </p:nvSpPr>
        <p:spPr bwMode="gray">
          <a:xfrm>
            <a:off x="9459913" y="2143125"/>
            <a:ext cx="752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00" b="1" u="sng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&lt;</a:t>
            </a:r>
            <a:r>
              <a:rPr lang="en-US" sz="9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5%</a:t>
            </a:r>
            <a:endParaRPr lang="th-TH" sz="900" b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349" name="TextBox 78"/>
          <p:cNvSpPr txBox="1">
            <a:spLocks noChangeArrowheads="1"/>
          </p:cNvSpPr>
          <p:nvPr/>
        </p:nvSpPr>
        <p:spPr bwMode="auto">
          <a:xfrm>
            <a:off x="204787" y="6323974"/>
            <a:ext cx="94313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900" b="1" u="sng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หมายเหตุ </a:t>
            </a:r>
            <a:r>
              <a:rPr lang="en-US" sz="900" b="1" u="sng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th-TH" sz="900" b="1" dirty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แผนการลงทุนลำดับที่ ที่ 7-10  เป็นการผสมอัตราส่วนระหว่างตราสารหนี้</a:t>
            </a:r>
            <a:r>
              <a:rPr lang="th-TH" sz="900" b="1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900" b="1" dirty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(2) กับตราสารทุน (6)  โดยจะเริ่มเปิดให้เลือกได้ตั้งแต่ งวดที่จะมีผลวันที่ 1 ก.ค.59 เป็นต้นไป </a:t>
            </a:r>
            <a:endParaRPr lang="en-US" sz="900" b="1" dirty="0">
              <a:solidFill>
                <a:srgbClr val="0033CC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413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9"/>
          <p:cNvSpPr>
            <a:spLocks/>
          </p:cNvSpPr>
          <p:nvPr/>
        </p:nvSpPr>
        <p:spPr bwMode="gray">
          <a:xfrm>
            <a:off x="0" y="857250"/>
            <a:ext cx="9840913" cy="500063"/>
          </a:xfrm>
          <a:custGeom>
            <a:avLst/>
            <a:gdLst>
              <a:gd name="T0" fmla="*/ 0 w 1634"/>
              <a:gd name="T1" fmla="*/ 0 h 289"/>
              <a:gd name="T2" fmla="*/ 2147483647 w 1634"/>
              <a:gd name="T3" fmla="*/ 0 h 289"/>
              <a:gd name="T4" fmla="*/ 2147483647 w 1634"/>
              <a:gd name="T5" fmla="*/ 2147483647 h 289"/>
              <a:gd name="T6" fmla="*/ 0 w 1634"/>
              <a:gd name="T7" fmla="*/ 2147483647 h 289"/>
              <a:gd name="T8" fmla="*/ 0 w 1634"/>
              <a:gd name="T9" fmla="*/ 0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34"/>
              <a:gd name="T16" fmla="*/ 0 h 289"/>
              <a:gd name="T17" fmla="*/ 1634 w 1634"/>
              <a:gd name="T18" fmla="*/ 289 h 2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34" h="289">
                <a:moveTo>
                  <a:pt x="0" y="0"/>
                </a:moveTo>
                <a:lnTo>
                  <a:pt x="1634" y="0"/>
                </a:lnTo>
                <a:lnTo>
                  <a:pt x="1456" y="289"/>
                </a:lnTo>
                <a:lnTo>
                  <a:pt x="0" y="286"/>
                </a:lnTo>
                <a:lnTo>
                  <a:pt x="0" y="0"/>
                </a:lnTo>
                <a:close/>
              </a:path>
            </a:pathLst>
          </a:custGeom>
          <a:solidFill>
            <a:srgbClr val="27774F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dist="113592" dir="1593903" algn="ctr" rotWithShape="0">
              <a:srgbClr val="EAEAEA"/>
            </a:outerShdw>
          </a:effectLst>
        </p:spPr>
        <p:txBody>
          <a:bodyPr anchor="t"/>
          <a:lstStyle/>
          <a:p>
            <a:pPr marL="400050" lvl="1">
              <a:defRPr/>
            </a:pPr>
            <a:endParaRPr lang="th-TH" altLang="th-TH" sz="3600" b="1" kern="0" dirty="0">
              <a:solidFill>
                <a:srgbClr val="FFFFFF"/>
              </a:solidFill>
              <a:latin typeface="Tahoma" pitchFamily="34" charset="0"/>
              <a:cs typeface="DilleniaUPC" pitchFamily="18" charset="-34"/>
            </a:endParaRP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107320"/>
              </p:ext>
            </p:extLst>
          </p:nvPr>
        </p:nvGraphicFramePr>
        <p:xfrm>
          <a:off x="119063" y="1965325"/>
          <a:ext cx="10036175" cy="411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02" name="Worksheet" r:id="rId4" imgW="9629871" imgH="3924294" progId="Excel.Sheet.8">
                  <p:embed/>
                </p:oleObj>
              </mc:Choice>
              <mc:Fallback>
                <p:oleObj name="Worksheet" r:id="rId4" imgW="9629871" imgH="392429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3" y="1965325"/>
                        <a:ext cx="10036175" cy="411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73025" y="854053"/>
            <a:ext cx="9855200" cy="520700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lIns="90488" tIns="44450" rIns="90488" bIns="44450">
            <a:spAutoFit/>
          </a:bodyPr>
          <a:lstStyle/>
          <a:p>
            <a:r>
              <a:rPr lang="th-TH" altLang="en-US" b="1" dirty="0">
                <a:solidFill>
                  <a:srgbClr val="FFFFFF"/>
                </a:solidFill>
                <a:cs typeface="DilleniaUPC" pitchFamily="18" charset="-34"/>
              </a:rPr>
              <a:t> สรุปสถานะ กองทุนเฉพาะ</a:t>
            </a:r>
            <a:r>
              <a:rPr lang="th-TH" altLang="en-US" b="1" dirty="0" smtClean="0">
                <a:solidFill>
                  <a:srgbClr val="FFFFFF"/>
                </a:solidFill>
                <a:cs typeface="DilleniaUPC" pitchFamily="18" charset="-34"/>
              </a:rPr>
              <a:t>ส่วน มหาวิทยาลัยเชียงใหม่</a:t>
            </a:r>
            <a:endParaRPr lang="th-TH" altLang="en-US" b="1" dirty="0">
              <a:solidFill>
                <a:srgbClr val="FFFFFF"/>
              </a:solidFill>
              <a:cs typeface="DilleniaUPC" pitchFamily="18" charset="-34"/>
            </a:endParaRPr>
          </a:p>
        </p:txBody>
      </p:sp>
      <p:grpSp>
        <p:nvGrpSpPr>
          <p:cNvPr id="49157" name="Group 93"/>
          <p:cNvGrpSpPr>
            <a:grpSpLocks/>
          </p:cNvGrpSpPr>
          <p:nvPr/>
        </p:nvGrpSpPr>
        <p:grpSpPr bwMode="auto">
          <a:xfrm>
            <a:off x="73025" y="1425575"/>
            <a:ext cx="2446338" cy="412750"/>
            <a:chOff x="66" y="1008"/>
            <a:chExt cx="1395" cy="227"/>
          </a:xfrm>
        </p:grpSpPr>
        <p:sp>
          <p:nvSpPr>
            <p:cNvPr id="49159" name="AutoShape 94"/>
            <p:cNvSpPr>
              <a:spLocks noChangeArrowheads="1"/>
            </p:cNvSpPr>
            <p:nvPr/>
          </p:nvSpPr>
          <p:spPr bwMode="ltGray">
            <a:xfrm>
              <a:off x="66" y="1016"/>
              <a:ext cx="1395" cy="19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 w="28575">
              <a:solidFill>
                <a:srgbClr val="969696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 altLang="en-US" i="1">
                <a:solidFill>
                  <a:srgbClr val="000000"/>
                </a:solidFill>
              </a:endParaRPr>
            </a:p>
          </p:txBody>
        </p:sp>
        <p:sp>
          <p:nvSpPr>
            <p:cNvPr id="49160" name="AutoShape 95"/>
            <p:cNvSpPr>
              <a:spLocks noChangeArrowheads="1"/>
            </p:cNvSpPr>
            <p:nvPr/>
          </p:nvSpPr>
          <p:spPr bwMode="ltGray">
            <a:xfrm flipH="1">
              <a:off x="1355" y="1070"/>
              <a:ext cx="45" cy="90"/>
            </a:xfrm>
            <a:prstGeom prst="octagon">
              <a:avLst>
                <a:gd name="adj" fmla="val 29287"/>
              </a:avLst>
            </a:pr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rgbClr val="A50021"/>
                </a:solidFill>
              </a:endParaRPr>
            </a:p>
          </p:txBody>
        </p:sp>
        <p:sp>
          <p:nvSpPr>
            <p:cNvPr id="49161" name="AutoShape 96"/>
            <p:cNvSpPr>
              <a:spLocks noChangeArrowheads="1"/>
            </p:cNvSpPr>
            <p:nvPr/>
          </p:nvSpPr>
          <p:spPr bwMode="ltGray">
            <a:xfrm flipH="1">
              <a:off x="137" y="1076"/>
              <a:ext cx="45" cy="90"/>
            </a:xfrm>
            <a:prstGeom prst="octagon">
              <a:avLst>
                <a:gd name="adj" fmla="val 29287"/>
              </a:avLst>
            </a:pr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 i="1">
                <a:solidFill>
                  <a:srgbClr val="000000"/>
                </a:solidFill>
              </a:endParaRPr>
            </a:p>
          </p:txBody>
        </p:sp>
        <p:sp>
          <p:nvSpPr>
            <p:cNvPr id="49162" name="Text Box 97"/>
            <p:cNvSpPr txBox="1">
              <a:spLocks noChangeArrowheads="1"/>
            </p:cNvSpPr>
            <p:nvPr/>
          </p:nvSpPr>
          <p:spPr bwMode="auto">
            <a:xfrm>
              <a:off x="92" y="1008"/>
              <a:ext cx="1353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itchFamily="18" charset="0"/>
                  <a:cs typeface="Angsana New" pitchFamily="18" charset="-34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endParaRPr lang="en-US" altLang="en-US" sz="2200" i="1">
                <a:solidFill>
                  <a:srgbClr val="000000"/>
                </a:solidFill>
              </a:endParaRPr>
            </a:p>
          </p:txBody>
        </p:sp>
      </p:grpSp>
      <p:sp>
        <p:nvSpPr>
          <p:cNvPr id="49158" name="Rectangle 52"/>
          <p:cNvSpPr>
            <a:spLocks noChangeArrowheads="1"/>
          </p:cNvSpPr>
          <p:nvPr/>
        </p:nvSpPr>
        <p:spPr bwMode="auto">
          <a:xfrm>
            <a:off x="360363" y="1385888"/>
            <a:ext cx="1777732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th-TH" altLang="en-US" sz="2400" b="1" dirty="0">
                <a:solidFill>
                  <a:srgbClr val="000000"/>
                </a:solidFill>
                <a:cs typeface="DilleniaUPC" pitchFamily="18" charset="-34"/>
              </a:rPr>
              <a:t>ณ 31 </a:t>
            </a:r>
            <a:r>
              <a:rPr lang="th-TH" altLang="en-US" sz="2400" b="1" dirty="0" smtClean="0">
                <a:solidFill>
                  <a:srgbClr val="000000"/>
                </a:solidFill>
                <a:cs typeface="DilleniaUPC" pitchFamily="18" charset="-34"/>
              </a:rPr>
              <a:t>ธันวาคม 2558</a:t>
            </a:r>
            <a:endParaRPr lang="th-TH" altLang="en-US" sz="1800" b="1" i="1" dirty="0">
              <a:solidFill>
                <a:srgbClr val="FF0000"/>
              </a:solidFill>
              <a:cs typeface="Dilleni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6003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6"/>
          <p:cNvSpPr>
            <a:spLocks noChangeArrowheads="1"/>
          </p:cNvSpPr>
          <p:nvPr/>
        </p:nvSpPr>
        <p:spPr bwMode="auto">
          <a:xfrm>
            <a:off x="82550" y="5876925"/>
            <a:ext cx="10101263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th-TH" altLang="en-US" sz="1000">
                <a:solidFill>
                  <a:srgbClr val="3333CC"/>
                </a:solidFill>
                <a:latin typeface="Tahoma" pitchFamily="34" charset="0"/>
                <a:cs typeface="Tahoma" pitchFamily="34" charset="0"/>
              </a:rPr>
              <a:t>  * เนื่องจากนโยบายดังกล่าวมีการเริ่มบริหาร ม.ค. 54 ผลการดำเนินงานในปี 2549-2553 จึงเป็นการอ้างอิงจากผลการดำเนินงานของกอง </a:t>
            </a:r>
            <a:r>
              <a:rPr lang="en-US" altLang="en-US" sz="1000">
                <a:solidFill>
                  <a:srgbClr val="3333CC"/>
                </a:solidFill>
                <a:latin typeface="Tahoma" pitchFamily="34" charset="0"/>
                <a:cs typeface="Tahoma" pitchFamily="34" charset="0"/>
              </a:rPr>
              <a:t>PF0123</a:t>
            </a:r>
            <a:r>
              <a:rPr lang="th-TH" altLang="en-US" sz="1000">
                <a:solidFill>
                  <a:srgbClr val="3333CC"/>
                </a:solidFill>
                <a:latin typeface="Tahoma" pitchFamily="34" charset="0"/>
                <a:cs typeface="Tahoma" pitchFamily="34" charset="0"/>
              </a:rPr>
              <a:t> ซึ่งมีนโยบายการลงทุนใกล้เคียงกัน</a:t>
            </a:r>
          </a:p>
          <a:p>
            <a:r>
              <a:rPr lang="th-TH" altLang="en-US" sz="1000">
                <a:solidFill>
                  <a:srgbClr val="3333CC"/>
                </a:solidFill>
                <a:latin typeface="Tahoma" pitchFamily="34" charset="0"/>
                <a:cs typeface="Tahoma" pitchFamily="34" charset="0"/>
              </a:rPr>
              <a:t>** เนื่องจากนโยบายดังกล่าวมีการเริ่มบริหาร ก.ค. 54 ผลการดำเนินงานในปี 255492554 จึงเป็นการอ้างอิงจากผลการดำเนินงานของ กองทุนเปิดเค หุ้นระยะยาว (</a:t>
            </a:r>
            <a:r>
              <a:rPr lang="en-US" altLang="en-US" sz="1000">
                <a:solidFill>
                  <a:srgbClr val="3333CC"/>
                </a:solidFill>
                <a:latin typeface="Tahoma" pitchFamily="34" charset="0"/>
                <a:cs typeface="Tahoma" pitchFamily="34" charset="0"/>
              </a:rPr>
              <a:t>KEQLTF)</a:t>
            </a:r>
            <a:r>
              <a:rPr lang="th-TH" altLang="en-US" sz="1000">
                <a:solidFill>
                  <a:srgbClr val="3333CC"/>
                </a:solidFill>
                <a:latin typeface="Tahoma" pitchFamily="34" charset="0"/>
                <a:cs typeface="Tahoma" pitchFamily="34" charset="0"/>
              </a:rPr>
              <a:t> ซึ่งมีนโยบายการลงทุนใกล้เคียงกัน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435733"/>
              </p:ext>
            </p:extLst>
          </p:nvPr>
        </p:nvGraphicFramePr>
        <p:xfrm>
          <a:off x="30163" y="1376363"/>
          <a:ext cx="10256837" cy="4429127"/>
        </p:xfrm>
        <a:graphic>
          <a:graphicData uri="http://schemas.openxmlformats.org/drawingml/2006/table">
            <a:tbl>
              <a:tblPr/>
              <a:tblGrid>
                <a:gridCol w="270847"/>
                <a:gridCol w="2296307"/>
                <a:gridCol w="553468"/>
                <a:gridCol w="506365"/>
                <a:gridCol w="556414"/>
                <a:gridCol w="506365"/>
                <a:gridCol w="506365"/>
                <a:gridCol w="485757"/>
                <a:gridCol w="506365"/>
                <a:gridCol w="485757"/>
                <a:gridCol w="506365"/>
                <a:gridCol w="627068"/>
                <a:gridCol w="894970"/>
                <a:gridCol w="836092"/>
                <a:gridCol w="718332"/>
              </a:tblGrid>
              <a:tr h="23941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7982" marR="7982" marT="7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นโยบายการลงทุน</a:t>
                      </a:r>
                    </a:p>
                  </a:txBody>
                  <a:tcPr marL="7982" marR="7982" marT="79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th-TH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อัตราผลตอบแทน</a:t>
                      </a:r>
                      <a:r>
                        <a:rPr lang="th-TH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สุทธิ (%)</a:t>
                      </a:r>
                      <a:endParaRPr lang="th-TH" sz="900" b="1" i="0" u="none" strike="noStrike" dirty="0"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ผลตอบแทน</a:t>
                      </a:r>
                      <a:br>
                        <a:rPr lang="th-TH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th-TH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สะสม</a:t>
                      </a:r>
                      <a:br>
                        <a:rPr lang="th-TH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th-TH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(2549-2558)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900" b="1" i="0" u="none" strike="noStrike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ผลตอบแทนเฉลี่ย</a:t>
                      </a:r>
                      <a:br>
                        <a:rPr lang="th-TH" sz="900" b="1" i="0" u="none" strike="noStrike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th-TH" sz="900" b="1" i="0" u="none" strike="noStrike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(2549-2558)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900" b="1" i="0" u="none" strike="noStrike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ผลตอบแทน</a:t>
                      </a:r>
                      <a:br>
                        <a:rPr lang="th-TH" sz="900" b="1" i="0" u="none" strike="noStrike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th-TH" sz="900" b="1" i="0" u="none" strike="noStrike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มี.ค. 2559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</a:tr>
              <a:tr h="4548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2549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2550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2551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2552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2553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2554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2555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2556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2557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2558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ตราสารหนี้ระยะสั้น ภาครัฐ  สถาบันการเงิน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4.21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4.09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3.51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1.49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1.03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2.58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2.84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2.64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2.28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31.58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2.78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0.44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ตราสารหนี้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4.40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4.05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5.09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1.31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1.17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2.32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3.51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2.63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3.84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3.39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36.54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3.16</a:t>
                      </a:r>
                      <a:endParaRPr lang="en-US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1.07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3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ผสมหุ้นไม่เกิน 10%*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3.79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6.97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0.32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5.52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5.27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2.08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5.67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1.97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4.59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1.12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43.93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3.71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1.54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ผสมหุ้นไม่เกิน 25%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3.77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10.85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6.43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12.01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10.79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0.82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9.46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0.68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6.87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1.09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56.87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4.61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2.86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3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ผสม หุ้นและ </a:t>
                      </a: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FIF </a:t>
                      </a:r>
                      <a:r>
                        <a:rPr lang="th-TH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ไม่เกิน 25%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4.14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10.33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6.22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11.05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9.68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0.65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8.67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1.13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6.51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0.57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55.50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4.51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1.61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ตราสารทุน**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12.48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44.20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52.10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62.51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56.38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6.83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35.88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3.59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14.83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12.09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143.27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9.30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9.58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3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ผสมหุ้น 30% </a:t>
                      </a:r>
                      <a:br>
                        <a:rPr lang="th-TH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th-TH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(ตราสารหนี้ : ตราสารทุน = 70% : 30%)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6.82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16.10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12.07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19.67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17.73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0.43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13.22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0.76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7.14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1.25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84.65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6.33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3.62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ผสมหุ้น 50% </a:t>
                      </a:r>
                      <a:br>
                        <a:rPr lang="th-TH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th-TH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(ตราสารหนี้ : ตราสารทุน = 50% : 50%)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8.44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24.13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23.51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31.91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28.78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2.26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19.70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0.48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9.34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4.35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112.97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7.85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5.32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3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ผสมหุ้น 70% </a:t>
                      </a:r>
                      <a:br>
                        <a:rPr lang="th-TH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th-TH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(ตราสารหนี้ : ตราสารทุน = 30% : 70%)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10.06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32.16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34.94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44.15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39.82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4.09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26.17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1.72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11.53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7.45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134.13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8.88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7.03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ผสมหุ้น 90% </a:t>
                      </a:r>
                      <a:br>
                        <a:rPr lang="th-TH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lang="th-TH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(ตราสารหนี้ : ตราสารทุน = 10% : 90%)</a:t>
                      </a: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11.67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40.19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46.38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56.39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50.86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5.92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32.64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2.97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13.73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10.54</a:t>
                      </a:r>
                      <a:endParaRPr 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143.98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9.33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2" marR="7982" marT="7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8.73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Freeform 40"/>
          <p:cNvSpPr>
            <a:spLocks/>
          </p:cNvSpPr>
          <p:nvPr/>
        </p:nvSpPr>
        <p:spPr bwMode="gray">
          <a:xfrm>
            <a:off x="49213" y="803275"/>
            <a:ext cx="10134600" cy="503238"/>
          </a:xfrm>
          <a:custGeom>
            <a:avLst/>
            <a:gdLst>
              <a:gd name="T0" fmla="*/ 0 w 1634"/>
              <a:gd name="T1" fmla="*/ 0 h 289"/>
              <a:gd name="T2" fmla="*/ 2147483647 w 1634"/>
              <a:gd name="T3" fmla="*/ 0 h 289"/>
              <a:gd name="T4" fmla="*/ 2147483647 w 1634"/>
              <a:gd name="T5" fmla="*/ 2147483647 h 289"/>
              <a:gd name="T6" fmla="*/ 0 w 1634"/>
              <a:gd name="T7" fmla="*/ 2147483647 h 289"/>
              <a:gd name="T8" fmla="*/ 0 w 1634"/>
              <a:gd name="T9" fmla="*/ 0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34" h="289">
                <a:moveTo>
                  <a:pt x="0" y="0"/>
                </a:moveTo>
                <a:lnTo>
                  <a:pt x="1634" y="0"/>
                </a:lnTo>
                <a:lnTo>
                  <a:pt x="1456" y="289"/>
                </a:lnTo>
                <a:lnTo>
                  <a:pt x="0" y="286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ffectLst>
            <a:outerShdw dist="113592" dir="1593903" algn="ctr" rotWithShape="0">
              <a:srgbClr val="EAEAEA"/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r>
              <a:rPr lang="th-TH" b="1" dirty="0">
                <a:solidFill>
                  <a:srgbClr val="FFFFFF"/>
                </a:solidFill>
                <a:cs typeface="DilleniaUPC" pitchFamily="18" charset="-34"/>
              </a:rPr>
              <a:t>สรุป อัตราผลตอบแทน กช. เค มาสเตอร์ พูล ฟันด์ ณ 31 มีนาคม 2559 (ย้อนหลัง 10 ปี)</a:t>
            </a:r>
          </a:p>
        </p:txBody>
      </p:sp>
    </p:spTree>
    <p:extLst>
      <p:ext uri="{BB962C8B-B14F-4D97-AF65-F5344CB8AC3E}">
        <p14:creationId xmlns:p14="http://schemas.microsoft.com/office/powerpoint/2010/main" val="359153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50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82044"/>
              </p:ext>
            </p:extLst>
          </p:nvPr>
        </p:nvGraphicFramePr>
        <p:xfrm>
          <a:off x="662274" y="1412875"/>
          <a:ext cx="8888412" cy="4870452"/>
        </p:xfrm>
        <a:graphic>
          <a:graphicData uri="http://schemas.openxmlformats.org/drawingml/2006/table">
            <a:tbl>
              <a:tblPr/>
              <a:tblGrid>
                <a:gridCol w="4757550"/>
                <a:gridCol w="1033188"/>
                <a:gridCol w="1035088"/>
                <a:gridCol w="1031293"/>
                <a:gridCol w="1031293"/>
              </a:tblGrid>
              <a:tr h="30062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แผนการลงทุน</a:t>
                      </a:r>
                    </a:p>
                  </a:txBody>
                  <a:tcPr marL="9527" marR="9527" marT="95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อัตราผลตอบแทนสุทธิ (%)</a:t>
                      </a:r>
                    </a:p>
                  </a:txBody>
                  <a:tcPr marL="9527" marR="9527" marT="95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7" marR="9527" marT="95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</a:tr>
              <a:tr h="5079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ก.ค. – ธ.ค. 2556</a:t>
                      </a:r>
                    </a:p>
                  </a:txBody>
                  <a:tcPr marL="9527" marR="9527" marT="952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ม.ค. – ธ.ค. 2557</a:t>
                      </a:r>
                    </a:p>
                  </a:txBody>
                  <a:tcPr marL="9527" marR="9527" marT="952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ม.ค. - ธ.ค. 2558</a:t>
                      </a:r>
                    </a:p>
                  </a:txBody>
                  <a:tcPr marL="9527" marR="9527" marT="952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ม.ค. – มี.ค.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2559</a:t>
                      </a:r>
                    </a:p>
                  </a:txBody>
                  <a:tcPr marL="9527" marR="9527" marT="952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</a:tr>
              <a:tr h="38789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1. ตราสารหนี้ระยะสั้น ภาครัฐ  สถาบันการเงิน</a:t>
                      </a:r>
                    </a:p>
                  </a:txBody>
                  <a:tcPr marL="9527" marR="9527" marT="95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 smtClean="0">
                          <a:solidFill>
                            <a:srgbClr val="002060"/>
                          </a:solidFill>
                          <a:latin typeface="Tahoma"/>
                          <a:ea typeface="+mn-ea"/>
                          <a:cs typeface="+mn-cs"/>
                        </a:rPr>
                        <a:t>1.40</a:t>
                      </a:r>
                      <a:endParaRPr lang="en-US" sz="1100" b="1" i="0" u="none" strike="noStrike" kern="1200" dirty="0">
                        <a:solidFill>
                          <a:srgbClr val="00206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7" marR="9527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2.64</a:t>
                      </a:r>
                    </a:p>
                  </a:txBody>
                  <a:tcPr marL="9527" marR="9527" marT="952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2.28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7981" marR="7981" marT="7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 smtClean="0">
                          <a:solidFill>
                            <a:srgbClr val="002060"/>
                          </a:solidFill>
                          <a:latin typeface="Tahoma"/>
                          <a:ea typeface="+mn-ea"/>
                          <a:cs typeface="+mn-cs"/>
                        </a:rPr>
                        <a:t>0.44</a:t>
                      </a:r>
                      <a:endParaRPr lang="en-US" sz="1100" b="1" i="0" u="none" strike="noStrike" kern="1200" dirty="0">
                        <a:solidFill>
                          <a:srgbClr val="00206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89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2. ตราสารหนี้</a:t>
                      </a:r>
                    </a:p>
                  </a:txBody>
                  <a:tcPr marL="9527" marR="9527" marT="95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 smtClean="0">
                          <a:solidFill>
                            <a:srgbClr val="002060"/>
                          </a:solidFill>
                          <a:latin typeface="Tahoma"/>
                          <a:ea typeface="+mn-ea"/>
                          <a:cs typeface="+mn-cs"/>
                        </a:rPr>
                        <a:t>1.39</a:t>
                      </a:r>
                      <a:endParaRPr lang="en-US" sz="1100" b="1" i="0" u="none" strike="noStrike" kern="1200" dirty="0">
                        <a:solidFill>
                          <a:srgbClr val="00206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7" marR="9527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3.84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7" marR="9527" marT="952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3.39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7981" marR="7981" marT="7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 smtClean="0">
                          <a:solidFill>
                            <a:srgbClr val="002060"/>
                          </a:solidFill>
                          <a:latin typeface="Tahoma"/>
                          <a:ea typeface="+mn-ea"/>
                          <a:cs typeface="+mn-cs"/>
                        </a:rPr>
                        <a:t>1.07</a:t>
                      </a:r>
                      <a:endParaRPr lang="en-US" sz="1100" b="1" i="0" u="none" strike="noStrike" kern="1200" dirty="0">
                        <a:solidFill>
                          <a:srgbClr val="00206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89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3. ผสมหุ้น</a:t>
                      </a:r>
                      <a:r>
                        <a:rPr kumimoji="0" lang="th-TH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ไม่เกิน 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10%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th-TH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7" marR="9527" marT="95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 smtClean="0">
                          <a:solidFill>
                            <a:srgbClr val="002060"/>
                          </a:solidFill>
                          <a:latin typeface="Tahoma"/>
                          <a:ea typeface="+mn-ea"/>
                          <a:cs typeface="+mn-cs"/>
                        </a:rPr>
                        <a:t>0.01</a:t>
                      </a:r>
                      <a:endParaRPr lang="en-US" sz="1100" b="1" i="0" u="none" strike="noStrike" kern="1200" dirty="0">
                        <a:solidFill>
                          <a:srgbClr val="00206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7" marR="9527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4.59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7" marR="9527" marT="952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1.12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7981" marR="7981" marT="7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 smtClean="0">
                          <a:solidFill>
                            <a:srgbClr val="002060"/>
                          </a:solidFill>
                          <a:latin typeface="Tahoma"/>
                          <a:ea typeface="+mn-ea"/>
                          <a:cs typeface="+mn-cs"/>
                        </a:rPr>
                        <a:t>1.54</a:t>
                      </a:r>
                      <a:endParaRPr lang="en-US" sz="1100" b="1" i="0" u="none" strike="noStrike" kern="1200" dirty="0">
                        <a:solidFill>
                          <a:srgbClr val="00206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89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4. ผสมหุ้น</a:t>
                      </a:r>
                      <a:r>
                        <a:rPr kumimoji="0" lang="th-TH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ไม่เกิน 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25%</a:t>
                      </a:r>
                    </a:p>
                  </a:txBody>
                  <a:tcPr marL="9527" marR="9527" marT="95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i="0" u="none" strike="noStrike" kern="1200" dirty="0" smtClean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2.31</a:t>
                      </a:r>
                      <a:endParaRPr lang="en-US" sz="1100" b="1" i="0" u="none" strike="noStrike" kern="1200" dirty="0">
                        <a:solidFill>
                          <a:srgbClr val="FF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7" marR="9527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6.87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7" marR="9527" marT="952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1.09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1" marR="7981" marT="7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 smtClean="0">
                          <a:solidFill>
                            <a:srgbClr val="002060"/>
                          </a:solidFill>
                          <a:latin typeface="Tahoma"/>
                          <a:ea typeface="+mn-ea"/>
                          <a:cs typeface="+mn-cs"/>
                        </a:rPr>
                        <a:t>2.86</a:t>
                      </a:r>
                      <a:endParaRPr lang="en-US" sz="1100" b="1" i="0" u="none" strike="noStrike" kern="1200" dirty="0">
                        <a:solidFill>
                          <a:srgbClr val="00206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89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5. ผสม หุ้นและ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FIF </a:t>
                      </a:r>
                      <a:r>
                        <a:rPr kumimoji="0" lang="th-TH" sz="11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ไม่เกิน 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25%</a:t>
                      </a:r>
                    </a:p>
                  </a:txBody>
                  <a:tcPr marL="9527" marR="9527" marT="95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i="0" u="none" strike="noStrike" kern="1200" dirty="0" smtClean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1.73</a:t>
                      </a:r>
                      <a:endParaRPr lang="en-US" sz="1100" b="1" i="0" u="none" strike="noStrike" kern="1200" dirty="0">
                        <a:solidFill>
                          <a:srgbClr val="FF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7" marR="9527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6.51</a:t>
                      </a:r>
                    </a:p>
                  </a:txBody>
                  <a:tcPr marL="9527" marR="9527" marT="952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0.57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7981" marR="7981" marT="7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 smtClean="0">
                          <a:solidFill>
                            <a:srgbClr val="002060"/>
                          </a:solidFill>
                          <a:latin typeface="Tahoma"/>
                          <a:ea typeface="+mn-ea"/>
                          <a:cs typeface="+mn-cs"/>
                        </a:rPr>
                        <a:t>1.61</a:t>
                      </a:r>
                      <a:endParaRPr lang="en-US" sz="1100" b="1" i="0" u="none" strike="noStrike" kern="1200" dirty="0">
                        <a:solidFill>
                          <a:srgbClr val="00206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89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6. ตราสารทุน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**</a:t>
                      </a:r>
                      <a:endParaRPr kumimoji="0" lang="th-TH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7" marR="9527" marT="95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i="0" u="none" strike="noStrike" kern="1200" dirty="0" smtClean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10.15</a:t>
                      </a:r>
                      <a:endParaRPr lang="en-US" sz="1100" b="1" i="0" u="none" strike="noStrike" kern="1200" dirty="0">
                        <a:solidFill>
                          <a:srgbClr val="FF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7" marR="9527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14.83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7" marR="9527" marT="952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12.09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1" marR="7981" marT="7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 smtClean="0">
                          <a:solidFill>
                            <a:srgbClr val="002060"/>
                          </a:solidFill>
                          <a:latin typeface="Tahoma"/>
                          <a:ea typeface="+mn-ea"/>
                          <a:cs typeface="+mn-cs"/>
                        </a:rPr>
                        <a:t>9.58</a:t>
                      </a:r>
                      <a:endParaRPr lang="en-US" sz="1100" b="1" i="0" u="none" strike="noStrike" kern="1200" dirty="0">
                        <a:solidFill>
                          <a:srgbClr val="00206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89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7. ผสมหุ้น 30% (ตราสารหนี้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ตราสารทุน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=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70%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: 30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%)</a:t>
                      </a:r>
                    </a:p>
                  </a:txBody>
                  <a:tcPr marL="9527" marR="9527" marT="95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i="0" u="none" strike="noStrike" kern="1200" dirty="0" smtClean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2.07</a:t>
                      </a:r>
                      <a:endParaRPr lang="en-US" sz="1100" b="1" i="0" u="none" strike="noStrike" kern="1200" dirty="0">
                        <a:solidFill>
                          <a:srgbClr val="FF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7" marR="9527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 smtClean="0">
                          <a:solidFill>
                            <a:srgbClr val="002060"/>
                          </a:solidFill>
                          <a:latin typeface="Tahoma"/>
                          <a:ea typeface="+mn-ea"/>
                          <a:cs typeface="+mn-cs"/>
                        </a:rPr>
                        <a:t>7.14</a:t>
                      </a:r>
                      <a:endParaRPr lang="en-US" sz="1100" b="1" i="0" u="none" strike="noStrike" kern="1200" dirty="0">
                        <a:solidFill>
                          <a:srgbClr val="00206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7" marR="9527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1.25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1" marR="7981" marT="7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 smtClean="0">
                          <a:solidFill>
                            <a:srgbClr val="002060"/>
                          </a:solidFill>
                          <a:latin typeface="Tahoma"/>
                          <a:ea typeface="+mn-ea"/>
                          <a:cs typeface="+mn-cs"/>
                        </a:rPr>
                        <a:t>3.62</a:t>
                      </a:r>
                      <a:endParaRPr lang="en-US" sz="1100" b="1" i="0" u="none" strike="noStrike" kern="1200" dirty="0">
                        <a:solidFill>
                          <a:srgbClr val="00206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34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8. ผสมหุ้น 50% (ตราสารหนี้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ตราสารทุน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=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50%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: 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%)</a:t>
                      </a:r>
                    </a:p>
                  </a:txBody>
                  <a:tcPr marL="9527" marR="9527" marT="95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i="0" u="none" strike="noStrike" kern="1200" dirty="0" smtClean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4.38</a:t>
                      </a:r>
                      <a:endParaRPr lang="en-US" sz="1100" b="1" i="0" u="none" strike="noStrike" kern="1200" dirty="0">
                        <a:solidFill>
                          <a:srgbClr val="FF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7" marR="9527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 smtClean="0">
                          <a:solidFill>
                            <a:srgbClr val="002060"/>
                          </a:solidFill>
                          <a:latin typeface="Tahoma"/>
                          <a:ea typeface="+mn-ea"/>
                          <a:cs typeface="+mn-cs"/>
                        </a:rPr>
                        <a:t>9.34</a:t>
                      </a:r>
                      <a:endParaRPr lang="en-US" sz="1100" b="1" i="0" u="none" strike="noStrike" kern="1200" dirty="0">
                        <a:solidFill>
                          <a:srgbClr val="00206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7" marR="9527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4.35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1" marR="7981" marT="7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 smtClean="0">
                          <a:solidFill>
                            <a:srgbClr val="002060"/>
                          </a:solidFill>
                          <a:latin typeface="Tahoma"/>
                          <a:ea typeface="+mn-ea"/>
                          <a:cs typeface="+mn-cs"/>
                        </a:rPr>
                        <a:t>5.32</a:t>
                      </a:r>
                      <a:endParaRPr lang="en-US" sz="1100" b="1" i="0" u="none" strike="noStrike" kern="1200" dirty="0">
                        <a:solidFill>
                          <a:srgbClr val="00206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34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9. ผสมหุ้น 70% (ตราสารหนี้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ตราสารทุน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=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30%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: 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%)</a:t>
                      </a:r>
                    </a:p>
                  </a:txBody>
                  <a:tcPr marL="9527" marR="9527" marT="95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i="0" u="none" strike="noStrike" kern="1200" dirty="0" smtClean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6.69</a:t>
                      </a:r>
                      <a:endParaRPr lang="en-US" sz="1100" b="1" i="0" u="none" strike="noStrike" kern="1200" dirty="0">
                        <a:solidFill>
                          <a:srgbClr val="FF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7" marR="9527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 smtClean="0">
                          <a:solidFill>
                            <a:srgbClr val="002060"/>
                          </a:solidFill>
                          <a:latin typeface="Tahoma"/>
                          <a:ea typeface="+mn-ea"/>
                          <a:cs typeface="+mn-cs"/>
                        </a:rPr>
                        <a:t>11.53</a:t>
                      </a:r>
                      <a:endParaRPr lang="en-US" sz="1100" b="1" i="0" u="none" strike="noStrike" kern="1200" dirty="0">
                        <a:solidFill>
                          <a:srgbClr val="00206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7" marR="9527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7.45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1" marR="7981" marT="7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 smtClean="0">
                          <a:solidFill>
                            <a:srgbClr val="002060"/>
                          </a:solidFill>
                          <a:latin typeface="Tahoma"/>
                          <a:ea typeface="+mn-ea"/>
                          <a:cs typeface="+mn-cs"/>
                        </a:rPr>
                        <a:t>7.03</a:t>
                      </a:r>
                      <a:endParaRPr lang="en-US" sz="1100" b="1" i="0" u="none" strike="noStrike" kern="1200" dirty="0">
                        <a:solidFill>
                          <a:srgbClr val="00206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89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10. ผสมหุ้น 90% (ตราสารหนี้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ตราสารทุน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=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10%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: 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%)</a:t>
                      </a:r>
                    </a:p>
                  </a:txBody>
                  <a:tcPr marL="9527" marR="9527" marT="95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1" i="0" u="none" strike="noStrike" kern="1200" dirty="0" smtClean="0">
                          <a:solidFill>
                            <a:srgbClr val="FF0000"/>
                          </a:solidFill>
                          <a:latin typeface="Tahoma"/>
                          <a:ea typeface="+mn-ea"/>
                          <a:cs typeface="+mn-cs"/>
                        </a:rPr>
                        <a:t>9.00</a:t>
                      </a:r>
                      <a:endParaRPr lang="en-US" sz="1100" b="1" i="0" u="none" strike="noStrike" kern="1200" dirty="0">
                        <a:solidFill>
                          <a:srgbClr val="FF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7" marR="9527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 smtClean="0">
                          <a:solidFill>
                            <a:srgbClr val="002060"/>
                          </a:solidFill>
                          <a:latin typeface="Tahoma"/>
                          <a:ea typeface="+mn-ea"/>
                          <a:cs typeface="+mn-cs"/>
                        </a:rPr>
                        <a:t>13.73</a:t>
                      </a:r>
                      <a:endParaRPr lang="en-US" sz="1100" b="1" i="0" u="none" strike="noStrike" kern="1200" dirty="0">
                        <a:solidFill>
                          <a:srgbClr val="00206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7" marR="9527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10.54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981" marR="7981" marT="79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 smtClean="0">
                          <a:solidFill>
                            <a:srgbClr val="002060"/>
                          </a:solidFill>
                          <a:latin typeface="Tahoma"/>
                          <a:ea typeface="+mn-ea"/>
                          <a:cs typeface="+mn-cs"/>
                        </a:rPr>
                        <a:t>8.73</a:t>
                      </a:r>
                      <a:endParaRPr lang="en-US" sz="1100" b="1" i="0" u="none" strike="noStrike" kern="1200" dirty="0">
                        <a:solidFill>
                          <a:srgbClr val="00206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reeform 40"/>
          <p:cNvSpPr>
            <a:spLocks/>
          </p:cNvSpPr>
          <p:nvPr/>
        </p:nvSpPr>
        <p:spPr bwMode="gray">
          <a:xfrm>
            <a:off x="49213" y="803275"/>
            <a:ext cx="10134600" cy="503238"/>
          </a:xfrm>
          <a:custGeom>
            <a:avLst/>
            <a:gdLst>
              <a:gd name="T0" fmla="*/ 0 w 1634"/>
              <a:gd name="T1" fmla="*/ 0 h 289"/>
              <a:gd name="T2" fmla="*/ 2147483647 w 1634"/>
              <a:gd name="T3" fmla="*/ 0 h 289"/>
              <a:gd name="T4" fmla="*/ 2147483647 w 1634"/>
              <a:gd name="T5" fmla="*/ 2147483647 h 289"/>
              <a:gd name="T6" fmla="*/ 0 w 1634"/>
              <a:gd name="T7" fmla="*/ 2147483647 h 289"/>
              <a:gd name="T8" fmla="*/ 0 w 1634"/>
              <a:gd name="T9" fmla="*/ 0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34" h="289">
                <a:moveTo>
                  <a:pt x="0" y="0"/>
                </a:moveTo>
                <a:lnTo>
                  <a:pt x="1634" y="0"/>
                </a:lnTo>
                <a:lnTo>
                  <a:pt x="1456" y="289"/>
                </a:lnTo>
                <a:lnTo>
                  <a:pt x="0" y="286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ffectLst>
            <a:outerShdw dist="113592" dir="1593903" algn="ctr" rotWithShape="0">
              <a:srgbClr val="EAEAEA"/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r>
              <a:rPr lang="th-TH" b="1" dirty="0">
                <a:solidFill>
                  <a:srgbClr val="FFFFFF"/>
                </a:solidFill>
                <a:cs typeface="DilleniaUPC" pitchFamily="18" charset="-34"/>
              </a:rPr>
              <a:t>สรุป อัตราผลตอบแทน กช. เค มาสเตอร์ พูล ฟันด์ ณ 31 มีนาคม 2559 (ย้อนหลัง 2 ปี 9 เดือน)</a:t>
            </a:r>
          </a:p>
        </p:txBody>
      </p:sp>
    </p:spTree>
    <p:extLst>
      <p:ext uri="{BB962C8B-B14F-4D97-AF65-F5344CB8AC3E}">
        <p14:creationId xmlns:p14="http://schemas.microsoft.com/office/powerpoint/2010/main" val="2031230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2KA Presentation_White_2014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ngsana New"/>
      </a:majorFont>
      <a:minorFont>
        <a:latin typeface="Times New Roman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02KA Presentation_White_2014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ngsana New"/>
      </a:majorFont>
      <a:minorFont>
        <a:latin typeface="Times New Roman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02KA Presentation_White_2014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ngsana New"/>
      </a:majorFont>
      <a:minorFont>
        <a:latin typeface="Times New Roman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02KA Presentation_White_2014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ngsana New"/>
      </a:majorFont>
      <a:minorFont>
        <a:latin typeface="Times New Roman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02KA Presentation_White_2014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ngsana New"/>
      </a:majorFont>
      <a:minorFont>
        <a:latin typeface="Times New Roman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02KA Presentation_White_2014</Template>
  <TotalTime>28027</TotalTime>
  <Pages>11</Pages>
  <Words>1011</Words>
  <Application>Microsoft Office PowerPoint</Application>
  <PresentationFormat>ภาพนิ่ง 35 มม.</PresentationFormat>
  <Paragraphs>367</Paragraphs>
  <Slides>5</Slides>
  <Notes>1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5</vt:i4>
      </vt:variant>
      <vt:variant>
        <vt:lpstr>เซิร์ฟเวอร์ OLE ฝังตัว</vt:lpstr>
      </vt:variant>
      <vt:variant>
        <vt:i4>3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13" baseType="lpstr">
      <vt:lpstr>02KA Presentation_White_2014</vt:lpstr>
      <vt:lpstr>1_02KA Presentation_White_2014</vt:lpstr>
      <vt:lpstr>3_02KA Presentation_White_2014</vt:lpstr>
      <vt:lpstr>4_02KA Presentation_White_2014</vt:lpstr>
      <vt:lpstr>5_02KA Presentation_White_2014</vt:lpstr>
      <vt:lpstr>Microsoft Excel Chart</vt:lpstr>
      <vt:lpstr>Chart</vt:lpstr>
      <vt:lpstr>Worksheet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Narit Koslathip</dc:creator>
  <cp:lastModifiedBy>wim</cp:lastModifiedBy>
  <cp:revision>1075</cp:revision>
  <cp:lastPrinted>2016-02-01T04:28:12Z</cp:lastPrinted>
  <dcterms:created xsi:type="dcterms:W3CDTF">1998-11-24T14:29:58Z</dcterms:created>
  <dcterms:modified xsi:type="dcterms:W3CDTF">2016-05-19T01:59:25Z</dcterms:modified>
</cp:coreProperties>
</file>